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4" r:id="rId2"/>
    <p:sldId id="263" r:id="rId3"/>
    <p:sldId id="275" r:id="rId4"/>
    <p:sldId id="276" r:id="rId5"/>
    <p:sldId id="269" r:id="rId6"/>
    <p:sldId id="277" r:id="rId7"/>
    <p:sldId id="273" r:id="rId8"/>
    <p:sldId id="278" r:id="rId9"/>
    <p:sldId id="279"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63" d="100"/>
          <a:sy n="163" d="100"/>
        </p:scale>
        <p:origin x="34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9463FF-5F91-4515-9815-68F7A28FAA20}"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9FBEE-62AF-4E01-B39E-D1BE73743949}" type="slidenum">
              <a:rPr lang="en-US" smtClean="0"/>
              <a:t>‹#›</a:t>
            </a:fld>
            <a:endParaRPr lang="en-US"/>
          </a:p>
        </p:txBody>
      </p:sp>
    </p:spTree>
    <p:extLst>
      <p:ext uri="{BB962C8B-B14F-4D97-AF65-F5344CB8AC3E}">
        <p14:creationId xmlns:p14="http://schemas.microsoft.com/office/powerpoint/2010/main" val="1914126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9463FF-5F91-4515-9815-68F7A28FAA20}"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9FBEE-62AF-4E01-B39E-D1BE73743949}" type="slidenum">
              <a:rPr lang="en-US" smtClean="0"/>
              <a:t>‹#›</a:t>
            </a:fld>
            <a:endParaRPr lang="en-US"/>
          </a:p>
        </p:txBody>
      </p:sp>
    </p:spTree>
    <p:extLst>
      <p:ext uri="{BB962C8B-B14F-4D97-AF65-F5344CB8AC3E}">
        <p14:creationId xmlns:p14="http://schemas.microsoft.com/office/powerpoint/2010/main" val="35463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9463FF-5F91-4515-9815-68F7A28FAA20}"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9FBEE-62AF-4E01-B39E-D1BE73743949}" type="slidenum">
              <a:rPr lang="en-US" smtClean="0"/>
              <a:t>‹#›</a:t>
            </a:fld>
            <a:endParaRPr lang="en-US"/>
          </a:p>
        </p:txBody>
      </p:sp>
    </p:spTree>
    <p:extLst>
      <p:ext uri="{BB962C8B-B14F-4D97-AF65-F5344CB8AC3E}">
        <p14:creationId xmlns:p14="http://schemas.microsoft.com/office/powerpoint/2010/main" val="3066519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9463FF-5F91-4515-9815-68F7A28FAA20}"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9FBEE-62AF-4E01-B39E-D1BE73743949}" type="slidenum">
              <a:rPr lang="en-US" smtClean="0"/>
              <a:t>‹#›</a:t>
            </a:fld>
            <a:endParaRPr lang="en-US"/>
          </a:p>
        </p:txBody>
      </p:sp>
    </p:spTree>
    <p:extLst>
      <p:ext uri="{BB962C8B-B14F-4D97-AF65-F5344CB8AC3E}">
        <p14:creationId xmlns:p14="http://schemas.microsoft.com/office/powerpoint/2010/main" val="1963242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9463FF-5F91-4515-9815-68F7A28FAA20}" type="datetimeFigureOut">
              <a:rPr lang="en-US" smtClean="0"/>
              <a:t>7/9/2021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9FBEE-62AF-4E01-B39E-D1BE73743949}" type="slidenum">
              <a:rPr lang="en-US" smtClean="0"/>
              <a:t>‹#›</a:t>
            </a:fld>
            <a:endParaRPr lang="en-US"/>
          </a:p>
        </p:txBody>
      </p:sp>
    </p:spTree>
    <p:extLst>
      <p:ext uri="{BB962C8B-B14F-4D97-AF65-F5344CB8AC3E}">
        <p14:creationId xmlns:p14="http://schemas.microsoft.com/office/powerpoint/2010/main" val="3089044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9463FF-5F91-4515-9815-68F7A28FAA20}" type="datetimeFigureOut">
              <a:rPr lang="en-US" smtClean="0"/>
              <a:t>7/9/2021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C9FBEE-62AF-4E01-B39E-D1BE73743949}" type="slidenum">
              <a:rPr lang="en-US" smtClean="0"/>
              <a:t>‹#›</a:t>
            </a:fld>
            <a:endParaRPr lang="en-US"/>
          </a:p>
        </p:txBody>
      </p:sp>
    </p:spTree>
    <p:extLst>
      <p:ext uri="{BB962C8B-B14F-4D97-AF65-F5344CB8AC3E}">
        <p14:creationId xmlns:p14="http://schemas.microsoft.com/office/powerpoint/2010/main" val="984190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9463FF-5F91-4515-9815-68F7A28FAA20}" type="datetimeFigureOut">
              <a:rPr lang="en-US" smtClean="0"/>
              <a:t>7/9/2021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C9FBEE-62AF-4E01-B39E-D1BE73743949}" type="slidenum">
              <a:rPr lang="en-US" smtClean="0"/>
              <a:t>‹#›</a:t>
            </a:fld>
            <a:endParaRPr lang="en-US"/>
          </a:p>
        </p:txBody>
      </p:sp>
    </p:spTree>
    <p:extLst>
      <p:ext uri="{BB962C8B-B14F-4D97-AF65-F5344CB8AC3E}">
        <p14:creationId xmlns:p14="http://schemas.microsoft.com/office/powerpoint/2010/main" val="3044005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9463FF-5F91-4515-9815-68F7A28FAA20}" type="datetimeFigureOut">
              <a:rPr lang="en-US" smtClean="0"/>
              <a:t>7/9/2021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C9FBEE-62AF-4E01-B39E-D1BE73743949}" type="slidenum">
              <a:rPr lang="en-US" smtClean="0"/>
              <a:t>‹#›</a:t>
            </a:fld>
            <a:endParaRPr lang="en-US"/>
          </a:p>
        </p:txBody>
      </p:sp>
    </p:spTree>
    <p:extLst>
      <p:ext uri="{BB962C8B-B14F-4D97-AF65-F5344CB8AC3E}">
        <p14:creationId xmlns:p14="http://schemas.microsoft.com/office/powerpoint/2010/main" val="905266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9463FF-5F91-4515-9815-68F7A28FAA20}" type="datetimeFigureOut">
              <a:rPr lang="en-US" smtClean="0"/>
              <a:t>7/9/2021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C9FBEE-62AF-4E01-B39E-D1BE73743949}" type="slidenum">
              <a:rPr lang="en-US" smtClean="0"/>
              <a:t>‹#›</a:t>
            </a:fld>
            <a:endParaRPr lang="en-US"/>
          </a:p>
        </p:txBody>
      </p:sp>
    </p:spTree>
    <p:extLst>
      <p:ext uri="{BB962C8B-B14F-4D97-AF65-F5344CB8AC3E}">
        <p14:creationId xmlns:p14="http://schemas.microsoft.com/office/powerpoint/2010/main" val="3778078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9463FF-5F91-4515-9815-68F7A28FAA20}" type="datetimeFigureOut">
              <a:rPr lang="en-US" smtClean="0"/>
              <a:t>7/9/2021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C9FBEE-62AF-4E01-B39E-D1BE73743949}" type="slidenum">
              <a:rPr lang="en-US" smtClean="0"/>
              <a:t>‹#›</a:t>
            </a:fld>
            <a:endParaRPr lang="en-US"/>
          </a:p>
        </p:txBody>
      </p:sp>
    </p:spTree>
    <p:extLst>
      <p:ext uri="{BB962C8B-B14F-4D97-AF65-F5344CB8AC3E}">
        <p14:creationId xmlns:p14="http://schemas.microsoft.com/office/powerpoint/2010/main" val="287847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9463FF-5F91-4515-9815-68F7A28FAA20}" type="datetimeFigureOut">
              <a:rPr lang="en-US" smtClean="0"/>
              <a:t>7/9/2021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C9FBEE-62AF-4E01-B39E-D1BE73743949}" type="slidenum">
              <a:rPr lang="en-US" smtClean="0"/>
              <a:t>‹#›</a:t>
            </a:fld>
            <a:endParaRPr lang="en-US"/>
          </a:p>
        </p:txBody>
      </p:sp>
    </p:spTree>
    <p:extLst>
      <p:ext uri="{BB962C8B-B14F-4D97-AF65-F5344CB8AC3E}">
        <p14:creationId xmlns:p14="http://schemas.microsoft.com/office/powerpoint/2010/main" val="3556805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9463FF-5F91-4515-9815-68F7A28FAA20}" type="datetimeFigureOut">
              <a:rPr lang="en-US" smtClean="0"/>
              <a:t>7/9/2021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C9FBEE-62AF-4E01-B39E-D1BE73743949}" type="slidenum">
              <a:rPr lang="en-US" smtClean="0"/>
              <a:t>‹#›</a:t>
            </a:fld>
            <a:endParaRPr lang="en-US"/>
          </a:p>
        </p:txBody>
      </p:sp>
    </p:spTree>
    <p:extLst>
      <p:ext uri="{BB962C8B-B14F-4D97-AF65-F5344CB8AC3E}">
        <p14:creationId xmlns:p14="http://schemas.microsoft.com/office/powerpoint/2010/main" val="16874280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15C93-4D20-4B99-98B3-8B52F813DEB5}"/>
              </a:ext>
            </a:extLst>
          </p:cNvPr>
          <p:cNvSpPr>
            <a:spLocks noGrp="1"/>
          </p:cNvSpPr>
          <p:nvPr>
            <p:ph type="ctrTitle"/>
          </p:nvPr>
        </p:nvSpPr>
        <p:spPr>
          <a:xfrm>
            <a:off x="616131" y="3839438"/>
            <a:ext cx="7772400" cy="1019946"/>
          </a:xfrm>
        </p:spPr>
        <p:txBody>
          <a:bodyPr>
            <a:normAutofit fontScale="90000"/>
          </a:bodyPr>
          <a:lstStyle/>
          <a:p>
            <a:r>
              <a:rPr lang="en-US" sz="3200" b="1" dirty="0"/>
              <a:t>Development Impact Fees:</a:t>
            </a:r>
            <a:br>
              <a:rPr lang="en-US" sz="3200" b="1" dirty="0"/>
            </a:br>
            <a:r>
              <a:rPr lang="en-US" sz="3200" b="1" dirty="0"/>
              <a:t>CIAC Analysis and Recommendation</a:t>
            </a:r>
            <a:br>
              <a:rPr lang="en-US" sz="3200" b="1" dirty="0"/>
            </a:br>
            <a:br>
              <a:rPr lang="en-US" sz="3200" dirty="0"/>
            </a:br>
            <a:endParaRPr lang="en-US" sz="3200" dirty="0"/>
          </a:p>
        </p:txBody>
      </p:sp>
      <p:sp>
        <p:nvSpPr>
          <p:cNvPr id="3" name="Subtitle 2">
            <a:extLst>
              <a:ext uri="{FF2B5EF4-FFF2-40B4-BE49-F238E27FC236}">
                <a16:creationId xmlns:a16="http://schemas.microsoft.com/office/drawing/2014/main" id="{7CBD0AB0-9135-4EE2-BE19-78583B835477}"/>
              </a:ext>
            </a:extLst>
          </p:cNvPr>
          <p:cNvSpPr>
            <a:spLocks noGrp="1"/>
          </p:cNvSpPr>
          <p:nvPr>
            <p:ph type="subTitle" idx="1"/>
          </p:nvPr>
        </p:nvSpPr>
        <p:spPr>
          <a:xfrm>
            <a:off x="565377" y="4583159"/>
            <a:ext cx="7962492" cy="2098764"/>
          </a:xfrm>
        </p:spPr>
        <p:txBody>
          <a:bodyPr>
            <a:normAutofit/>
          </a:bodyPr>
          <a:lstStyle/>
          <a:p>
            <a:endParaRPr lang="en-US" sz="1100" dirty="0"/>
          </a:p>
          <a:p>
            <a:r>
              <a:rPr lang="en-US" sz="2000" dirty="0"/>
              <a:t>Ben Cook, Chair</a:t>
            </a:r>
          </a:p>
          <a:p>
            <a:r>
              <a:rPr lang="en-US" sz="2000" dirty="0"/>
              <a:t>VTSV Capital Improvements Advisory Committee (CIAC) </a:t>
            </a:r>
          </a:p>
          <a:p>
            <a:r>
              <a:rPr lang="en-US" sz="2000" dirty="0"/>
              <a:t>Presented to VTSV Council</a:t>
            </a:r>
          </a:p>
          <a:p>
            <a:r>
              <a:rPr lang="en-US" sz="2000" dirty="0"/>
              <a:t>July 12, 2021</a:t>
            </a:r>
          </a:p>
        </p:txBody>
      </p:sp>
    </p:spTree>
    <p:extLst>
      <p:ext uri="{BB962C8B-B14F-4D97-AF65-F5344CB8AC3E}">
        <p14:creationId xmlns:p14="http://schemas.microsoft.com/office/powerpoint/2010/main" val="4065435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4BE3A0F-9EA0-406E-8397-06444DD16FE1}"/>
              </a:ext>
            </a:extLst>
          </p:cNvPr>
          <p:cNvSpPr>
            <a:spLocks noGrp="1"/>
          </p:cNvSpPr>
          <p:nvPr>
            <p:ph type="title"/>
          </p:nvPr>
        </p:nvSpPr>
        <p:spPr>
          <a:xfrm>
            <a:off x="142990" y="209392"/>
            <a:ext cx="8025650" cy="1325563"/>
          </a:xfrm>
        </p:spPr>
        <p:txBody>
          <a:bodyPr>
            <a:normAutofit/>
          </a:bodyPr>
          <a:lstStyle/>
          <a:p>
            <a:r>
              <a:rPr lang="en-US" sz="2800" b="1" dirty="0"/>
              <a:t>CIAC Recommendations to VTSV</a:t>
            </a:r>
          </a:p>
        </p:txBody>
      </p:sp>
      <p:sp>
        <p:nvSpPr>
          <p:cNvPr id="5" name="Content Placeholder 4">
            <a:extLst>
              <a:ext uri="{FF2B5EF4-FFF2-40B4-BE49-F238E27FC236}">
                <a16:creationId xmlns:a16="http://schemas.microsoft.com/office/drawing/2014/main" id="{2DA449B5-3217-4FD7-88B2-C2B95476C06D}"/>
              </a:ext>
            </a:extLst>
          </p:cNvPr>
          <p:cNvSpPr>
            <a:spLocks noGrp="1"/>
          </p:cNvSpPr>
          <p:nvPr>
            <p:ph idx="1"/>
          </p:nvPr>
        </p:nvSpPr>
        <p:spPr>
          <a:xfrm>
            <a:off x="208995" y="1287621"/>
            <a:ext cx="8425051" cy="5360987"/>
          </a:xfrm>
        </p:spPr>
        <p:txBody>
          <a:bodyPr>
            <a:normAutofit/>
          </a:bodyPr>
          <a:lstStyle/>
          <a:p>
            <a:pPr marL="0" indent="0">
              <a:buNone/>
            </a:pPr>
            <a:r>
              <a:rPr lang="en-US" sz="2200" b="1" dirty="0"/>
              <a:t>The CIAC unanimously recommended adoption of the </a:t>
            </a:r>
            <a:br>
              <a:rPr lang="en-US" sz="2200" b="1" dirty="0"/>
            </a:br>
            <a:r>
              <a:rPr lang="en-US" sz="2200" b="1" dirty="0"/>
              <a:t>land use assumptions and development impact fee schedule* </a:t>
            </a:r>
          </a:p>
          <a:p>
            <a:pPr marL="0" indent="0">
              <a:buNone/>
            </a:pPr>
            <a:endParaRPr lang="en-US" sz="2200" b="1" dirty="0"/>
          </a:p>
          <a:p>
            <a:pPr marL="0" indent="0">
              <a:buNone/>
            </a:pPr>
            <a:r>
              <a:rPr lang="en-US" sz="2200" b="1" dirty="0"/>
              <a:t>The CIAC also encourages VTSV to </a:t>
            </a:r>
          </a:p>
          <a:p>
            <a:pPr marL="800100" lvl="1" indent="-342900">
              <a:lnSpc>
                <a:spcPct val="150000"/>
              </a:lnSpc>
              <a:spcBef>
                <a:spcPts val="0"/>
              </a:spcBef>
              <a:buFont typeface="+mj-lt"/>
              <a:buAutoNum type="arabicParenR"/>
            </a:pPr>
            <a:r>
              <a:rPr lang="en-US" sz="2100" dirty="0">
                <a:effectLst/>
                <a:latin typeface="Calibri" panose="020F0502020204030204" pitchFamily="34" charset="0"/>
                <a:ea typeface="Calibri" panose="020F0502020204030204" pitchFamily="34" charset="0"/>
                <a:cs typeface="Times New Roman" panose="02020603050405020304" pitchFamily="18" charset="0"/>
              </a:rPr>
              <a:t>Update its Capital Improvements Plan (CIP)</a:t>
            </a:r>
          </a:p>
          <a:p>
            <a:pPr marL="800100" lvl="1" indent="-342900">
              <a:lnSpc>
                <a:spcPct val="107000"/>
              </a:lnSpc>
              <a:spcBef>
                <a:spcPts val="0"/>
              </a:spcBef>
              <a:buFont typeface="+mj-lt"/>
              <a:buAutoNum type="arabicParenR"/>
            </a:pPr>
            <a:r>
              <a:rPr lang="en-US" sz="2100" dirty="0">
                <a:effectLst/>
                <a:latin typeface="Calibri" panose="020F0502020204030204" pitchFamily="34" charset="0"/>
                <a:ea typeface="Calibri" panose="020F0502020204030204" pitchFamily="34" charset="0"/>
                <a:cs typeface="Times New Roman" panose="02020603050405020304" pitchFamily="18" charset="0"/>
              </a:rPr>
              <a:t>Develop a comprehensive financing plan that identifies the necessary sources of funding to execute the remaining CIP, maintenance and operating, and TIDD repayment costs</a:t>
            </a:r>
          </a:p>
          <a:p>
            <a:pPr marL="800100" lvl="1" indent="-342900">
              <a:lnSpc>
                <a:spcPct val="107000"/>
              </a:lnSpc>
              <a:spcBef>
                <a:spcPts val="0"/>
              </a:spcBef>
              <a:buFont typeface="+mj-lt"/>
              <a:buAutoNum type="arabicParenR"/>
            </a:pPr>
            <a:r>
              <a:rPr lang="en-US" sz="2100" dirty="0">
                <a:effectLst/>
                <a:latin typeface="Calibri" panose="020F0502020204030204" pitchFamily="34" charset="0"/>
                <a:ea typeface="Calibri" panose="020F0502020204030204" pitchFamily="34" charset="0"/>
                <a:cs typeface="Times New Roman" panose="02020603050405020304" pitchFamily="18" charset="0"/>
              </a:rPr>
              <a:t>Consider and potentially implement mechanisms to secure additional sources of revenue to finance the CIP</a:t>
            </a:r>
          </a:p>
          <a:p>
            <a:pPr marL="800100" lvl="1" indent="-342900">
              <a:lnSpc>
                <a:spcPct val="107000"/>
              </a:lnSpc>
              <a:spcBef>
                <a:spcPts val="0"/>
              </a:spcBef>
              <a:buFont typeface="+mj-lt"/>
              <a:buAutoNum type="arabicParenR"/>
            </a:pPr>
            <a:r>
              <a:rPr lang="en-US" sz="2100" dirty="0">
                <a:effectLst/>
                <a:latin typeface="Calibri" panose="020F0502020204030204" pitchFamily="34" charset="0"/>
                <a:ea typeface="Calibri" panose="020F0502020204030204" pitchFamily="34" charset="0"/>
                <a:cs typeface="Times New Roman" panose="02020603050405020304" pitchFamily="18" charset="0"/>
              </a:rPr>
              <a:t>Periodically reassess the land use assumptions and development impact fee schedule (required by state statue)</a:t>
            </a:r>
            <a:endParaRPr lang="en-US" sz="1800" dirty="0"/>
          </a:p>
          <a:p>
            <a:pPr marL="457200" lvl="1" indent="0">
              <a:buNone/>
            </a:pPr>
            <a:endParaRPr lang="en-US" sz="2000" dirty="0"/>
          </a:p>
        </p:txBody>
      </p:sp>
      <p:sp>
        <p:nvSpPr>
          <p:cNvPr id="2" name="TextBox 1">
            <a:extLst>
              <a:ext uri="{FF2B5EF4-FFF2-40B4-BE49-F238E27FC236}">
                <a16:creationId xmlns:a16="http://schemas.microsoft.com/office/drawing/2014/main" id="{2FE313D6-D893-4253-8B64-40CDEBBE3C89}"/>
              </a:ext>
            </a:extLst>
          </p:cNvPr>
          <p:cNvSpPr txBox="1"/>
          <p:nvPr/>
        </p:nvSpPr>
        <p:spPr>
          <a:xfrm>
            <a:off x="1204530" y="6203131"/>
            <a:ext cx="5902569" cy="369332"/>
          </a:xfrm>
          <a:prstGeom prst="rect">
            <a:avLst/>
          </a:prstGeom>
          <a:noFill/>
        </p:spPr>
        <p:txBody>
          <a:bodyPr wrap="square" rtlCol="0">
            <a:spAutoFit/>
          </a:bodyPr>
          <a:lstStyle/>
          <a:p>
            <a:r>
              <a:rPr lang="en-US" dirty="0"/>
              <a:t>*Vote occurred at virtual public meeting held May 20, 2021</a:t>
            </a:r>
          </a:p>
        </p:txBody>
      </p:sp>
    </p:spTree>
    <p:extLst>
      <p:ext uri="{BB962C8B-B14F-4D97-AF65-F5344CB8AC3E}">
        <p14:creationId xmlns:p14="http://schemas.microsoft.com/office/powerpoint/2010/main" val="1415387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4BE3A0F-9EA0-406E-8397-06444DD16FE1}"/>
              </a:ext>
            </a:extLst>
          </p:cNvPr>
          <p:cNvSpPr>
            <a:spLocks noGrp="1"/>
          </p:cNvSpPr>
          <p:nvPr>
            <p:ph type="title"/>
          </p:nvPr>
        </p:nvSpPr>
        <p:spPr>
          <a:xfrm>
            <a:off x="142990" y="209392"/>
            <a:ext cx="8025650" cy="1325563"/>
          </a:xfrm>
        </p:spPr>
        <p:txBody>
          <a:bodyPr>
            <a:normAutofit/>
          </a:bodyPr>
          <a:lstStyle/>
          <a:p>
            <a:r>
              <a:rPr lang="en-US" sz="2800" b="1" dirty="0"/>
              <a:t>VTSV Capital Improvements Advisory Committee (CIAC)</a:t>
            </a:r>
          </a:p>
        </p:txBody>
      </p:sp>
      <p:sp>
        <p:nvSpPr>
          <p:cNvPr id="5" name="Content Placeholder 4">
            <a:extLst>
              <a:ext uri="{FF2B5EF4-FFF2-40B4-BE49-F238E27FC236}">
                <a16:creationId xmlns:a16="http://schemas.microsoft.com/office/drawing/2014/main" id="{2DA449B5-3217-4FD7-88B2-C2B95476C06D}"/>
              </a:ext>
            </a:extLst>
          </p:cNvPr>
          <p:cNvSpPr>
            <a:spLocks noGrp="1"/>
          </p:cNvSpPr>
          <p:nvPr>
            <p:ph idx="1"/>
          </p:nvPr>
        </p:nvSpPr>
        <p:spPr>
          <a:xfrm>
            <a:off x="104497" y="1368058"/>
            <a:ext cx="8935005" cy="5360987"/>
          </a:xfrm>
        </p:spPr>
        <p:txBody>
          <a:bodyPr>
            <a:normAutofit fontScale="92500" lnSpcReduction="20000"/>
          </a:bodyPr>
          <a:lstStyle/>
          <a:p>
            <a:pPr marL="0" indent="0">
              <a:buNone/>
            </a:pPr>
            <a:r>
              <a:rPr lang="en-US" sz="2200" dirty="0"/>
              <a:t>CIAC created in accordance with Section 5-8-19 of the NM Development Fees Act to:</a:t>
            </a:r>
          </a:p>
          <a:p>
            <a:pPr marL="914400" lvl="1" indent="-457200">
              <a:buAutoNum type="arabicParenR"/>
            </a:pPr>
            <a:r>
              <a:rPr lang="en-US" sz="2100" dirty="0"/>
              <a:t>advise and assist the municipality or county in adopting land use assumptions;</a:t>
            </a:r>
          </a:p>
          <a:p>
            <a:pPr marL="914400" lvl="1" indent="-457200">
              <a:buAutoNum type="arabicParenR"/>
            </a:pPr>
            <a:r>
              <a:rPr lang="en-US" sz="2100" dirty="0"/>
              <a:t>review the capital improvements plan and file written comments;</a:t>
            </a:r>
          </a:p>
          <a:p>
            <a:pPr marL="914400" lvl="1" indent="-457200">
              <a:buAutoNum type="arabicParenR"/>
            </a:pPr>
            <a:r>
              <a:rPr lang="en-US" sz="2100" dirty="0"/>
              <a:t>monitor and evaluate implementation of the capital improvements plan;</a:t>
            </a:r>
          </a:p>
          <a:p>
            <a:pPr marL="914400" lvl="1" indent="-457200">
              <a:buAutoNum type="arabicParenR"/>
            </a:pPr>
            <a:r>
              <a:rPr lang="en-US" sz="2100" dirty="0"/>
              <a:t>file annual reports with respect to the progress of the capital improvements plan and report to the municipality or county any perceived inequities in implementing the plan or imposing the impact fee; and</a:t>
            </a:r>
          </a:p>
          <a:p>
            <a:pPr marL="914400" lvl="1" indent="-457200">
              <a:buAutoNum type="arabicParenR"/>
            </a:pPr>
            <a:r>
              <a:rPr lang="en-US" sz="2100" dirty="0"/>
              <a:t>advise the municipality or county of the need to update or revise the land use assumptions, capital improvements plan and impact fee.</a:t>
            </a:r>
          </a:p>
          <a:p>
            <a:pPr marL="0" indent="0">
              <a:buNone/>
            </a:pPr>
            <a:r>
              <a:rPr lang="en-US" sz="2200" i="1" dirty="0"/>
              <a:t>        Note: CIAC is an advisory body with no decision-making authority.</a:t>
            </a:r>
          </a:p>
          <a:p>
            <a:pPr marL="0" indent="0">
              <a:buNone/>
            </a:pPr>
            <a:endParaRPr lang="en-US" sz="2200" dirty="0"/>
          </a:p>
          <a:p>
            <a:pPr marL="0" indent="0">
              <a:buNone/>
            </a:pPr>
            <a:r>
              <a:rPr lang="en-US" sz="2200" dirty="0"/>
              <a:t>CIAC members:</a:t>
            </a:r>
          </a:p>
          <a:p>
            <a:pPr lvl="1"/>
            <a:r>
              <a:rPr lang="en-US" sz="2100" dirty="0"/>
              <a:t>Michael Bower</a:t>
            </a:r>
          </a:p>
          <a:p>
            <a:pPr lvl="1"/>
            <a:r>
              <a:rPr lang="en-US" sz="2100" dirty="0"/>
              <a:t>Michael Fitzpatrick </a:t>
            </a:r>
          </a:p>
          <a:p>
            <a:pPr lvl="1"/>
            <a:r>
              <a:rPr lang="en-US" sz="2100" dirty="0"/>
              <a:t>Katherine </a:t>
            </a:r>
            <a:r>
              <a:rPr lang="en-US" sz="2100" dirty="0" err="1"/>
              <a:t>Kett</a:t>
            </a:r>
            <a:endParaRPr lang="en-US" sz="2100" dirty="0"/>
          </a:p>
          <a:p>
            <a:pPr lvl="1"/>
            <a:r>
              <a:rPr lang="en-US" sz="2100" dirty="0"/>
              <a:t>Thomas </a:t>
            </a:r>
            <a:r>
              <a:rPr lang="en-US" sz="2100" dirty="0" err="1"/>
              <a:t>Mastor</a:t>
            </a:r>
            <a:endParaRPr lang="en-US" sz="2100" dirty="0"/>
          </a:p>
          <a:p>
            <a:pPr lvl="1"/>
            <a:r>
              <a:rPr lang="en-US" sz="2100" dirty="0"/>
              <a:t>Paddy McNeely</a:t>
            </a:r>
          </a:p>
          <a:p>
            <a:pPr lvl="1"/>
            <a:r>
              <a:rPr lang="en-US" sz="2100" dirty="0"/>
              <a:t>Russell Olson</a:t>
            </a:r>
          </a:p>
          <a:p>
            <a:pPr lvl="1"/>
            <a:r>
              <a:rPr lang="en-US" sz="2100" dirty="0"/>
              <a:t>Ben Cook</a:t>
            </a:r>
          </a:p>
          <a:p>
            <a:pPr marL="457200" lvl="1" indent="0">
              <a:buNone/>
            </a:pPr>
            <a:endParaRPr lang="en-US" sz="2000" dirty="0"/>
          </a:p>
        </p:txBody>
      </p:sp>
    </p:spTree>
    <p:extLst>
      <p:ext uri="{BB962C8B-B14F-4D97-AF65-F5344CB8AC3E}">
        <p14:creationId xmlns:p14="http://schemas.microsoft.com/office/powerpoint/2010/main" val="2136277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4BE3A0F-9EA0-406E-8397-06444DD16FE1}"/>
              </a:ext>
            </a:extLst>
          </p:cNvPr>
          <p:cNvSpPr>
            <a:spLocks noGrp="1"/>
          </p:cNvSpPr>
          <p:nvPr>
            <p:ph type="title"/>
          </p:nvPr>
        </p:nvSpPr>
        <p:spPr>
          <a:xfrm>
            <a:off x="220718" y="109745"/>
            <a:ext cx="8025650" cy="944563"/>
          </a:xfrm>
        </p:spPr>
        <p:txBody>
          <a:bodyPr>
            <a:normAutofit/>
          </a:bodyPr>
          <a:lstStyle/>
          <a:p>
            <a:r>
              <a:rPr lang="en-US" sz="2800" b="1" dirty="0"/>
              <a:t>Background on development impact fees</a:t>
            </a:r>
          </a:p>
        </p:txBody>
      </p:sp>
      <p:sp>
        <p:nvSpPr>
          <p:cNvPr id="5" name="Content Placeholder 4">
            <a:extLst>
              <a:ext uri="{FF2B5EF4-FFF2-40B4-BE49-F238E27FC236}">
                <a16:creationId xmlns:a16="http://schemas.microsoft.com/office/drawing/2014/main" id="{2DA449B5-3217-4FD7-88B2-C2B95476C06D}"/>
              </a:ext>
            </a:extLst>
          </p:cNvPr>
          <p:cNvSpPr>
            <a:spLocks noGrp="1"/>
          </p:cNvSpPr>
          <p:nvPr>
            <p:ph idx="1"/>
          </p:nvPr>
        </p:nvSpPr>
        <p:spPr>
          <a:xfrm>
            <a:off x="220718" y="1054308"/>
            <a:ext cx="8536420" cy="5360987"/>
          </a:xfrm>
        </p:spPr>
        <p:txBody>
          <a:bodyPr>
            <a:normAutofit fontScale="92500" lnSpcReduction="20000"/>
          </a:bodyPr>
          <a:lstStyle/>
          <a:p>
            <a:pPr marL="0" indent="0">
              <a:buNone/>
            </a:pPr>
            <a:r>
              <a:rPr lang="en-US" sz="2200" dirty="0"/>
              <a:t>Development impact fees are widely used to collect costs associated with capital improvements needed to support new development.</a:t>
            </a:r>
          </a:p>
          <a:p>
            <a:pPr marL="0" indent="0">
              <a:buNone/>
            </a:pPr>
            <a:r>
              <a:rPr lang="en-US" sz="2200" dirty="0"/>
              <a:t>Fees are set based on proportional benefit that new development receives from capital improvement projects.</a:t>
            </a:r>
          </a:p>
          <a:p>
            <a:pPr marL="0" indent="0">
              <a:buNone/>
            </a:pPr>
            <a:endParaRPr lang="en-US" sz="300" dirty="0"/>
          </a:p>
          <a:p>
            <a:pPr marL="0" indent="0">
              <a:buNone/>
            </a:pPr>
            <a:r>
              <a:rPr lang="en-US" sz="2200" dirty="0"/>
              <a:t>Example scenario:  Town of High Peaks has a population of 1,000 residents.  New development has been proposed that will double the population to 2,000 by 2030.  For its Capital Improvements Plan (CIP), High Peak determines it needs to finance two major infrastructure projects, paving its town roads and doubling its sewage treatment plant.</a:t>
            </a:r>
          </a:p>
          <a:p>
            <a:pPr marL="0" indent="0">
              <a:buNone/>
            </a:pPr>
            <a:endParaRPr lang="en-US" sz="1000" dirty="0"/>
          </a:p>
          <a:p>
            <a:pPr marL="914400" lvl="1" indent="-457200">
              <a:buAutoNum type="arabicPeriod"/>
            </a:pPr>
            <a:r>
              <a:rPr lang="en-US" sz="1800" dirty="0"/>
              <a:t>Road paving is $10M and benefits both new development and existing residents:  </a:t>
            </a:r>
            <a:endParaRPr lang="en-US" dirty="0"/>
          </a:p>
          <a:p>
            <a:pPr marL="1371600" lvl="3" indent="0">
              <a:buNone/>
            </a:pPr>
            <a:r>
              <a:rPr lang="en-US" dirty="0"/>
              <a:t>Cost allocated to new development = $10M x 1000/2000 = $5M</a:t>
            </a:r>
          </a:p>
          <a:p>
            <a:pPr marL="1371600" lvl="3" indent="0">
              <a:buNone/>
            </a:pPr>
            <a:endParaRPr lang="en-US" sz="700" dirty="0"/>
          </a:p>
          <a:p>
            <a:pPr marL="914400" lvl="1" indent="-457200">
              <a:buAutoNum type="arabicPeriod"/>
            </a:pPr>
            <a:r>
              <a:rPr lang="en-US" sz="1800" dirty="0"/>
              <a:t>Expanding sewage treatment plant will cost $5M and is only required to enable new development:</a:t>
            </a:r>
          </a:p>
          <a:p>
            <a:pPr marL="1371600" lvl="3" indent="0">
              <a:buNone/>
            </a:pPr>
            <a:r>
              <a:rPr lang="en-US" dirty="0"/>
              <a:t>Cost allocated to new development = $5M</a:t>
            </a:r>
          </a:p>
          <a:p>
            <a:pPr marL="914400" lvl="2" indent="0">
              <a:buNone/>
            </a:pPr>
            <a:endParaRPr lang="en-US" sz="1000" dirty="0"/>
          </a:p>
          <a:p>
            <a:pPr marL="0" indent="0">
              <a:buNone/>
            </a:pPr>
            <a:r>
              <a:rPr lang="en-US" sz="1900" dirty="0"/>
              <a:t>High Peaks must set fees to collect $10M of CIP costs allocated to support new development.  New development will consist of 250 houses with 4 residents each:</a:t>
            </a:r>
          </a:p>
          <a:p>
            <a:pPr marL="457200" lvl="1" indent="0">
              <a:buNone/>
            </a:pPr>
            <a:endParaRPr lang="en-US" sz="100" dirty="0"/>
          </a:p>
          <a:p>
            <a:pPr marL="457200" lvl="1" indent="0">
              <a:buNone/>
            </a:pPr>
            <a:r>
              <a:rPr lang="en-US" sz="1800" dirty="0"/>
              <a:t>Impact fee per unit:  $10M/250 units = $40,000 per house</a:t>
            </a:r>
          </a:p>
        </p:txBody>
      </p:sp>
    </p:spTree>
    <p:extLst>
      <p:ext uri="{BB962C8B-B14F-4D97-AF65-F5344CB8AC3E}">
        <p14:creationId xmlns:p14="http://schemas.microsoft.com/office/powerpoint/2010/main" val="211572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4BE3A0F-9EA0-406E-8397-06444DD16FE1}"/>
              </a:ext>
            </a:extLst>
          </p:cNvPr>
          <p:cNvSpPr>
            <a:spLocks noGrp="1"/>
          </p:cNvSpPr>
          <p:nvPr>
            <p:ph type="title"/>
          </p:nvPr>
        </p:nvSpPr>
        <p:spPr>
          <a:xfrm>
            <a:off x="349315" y="-142301"/>
            <a:ext cx="7886700" cy="1325563"/>
          </a:xfrm>
        </p:spPr>
        <p:txBody>
          <a:bodyPr>
            <a:normAutofit/>
          </a:bodyPr>
          <a:lstStyle/>
          <a:p>
            <a:r>
              <a:rPr lang="en-US" sz="2800" b="1" dirty="0"/>
              <a:t>Land Use Assumptions</a:t>
            </a:r>
          </a:p>
        </p:txBody>
      </p:sp>
      <p:sp>
        <p:nvSpPr>
          <p:cNvPr id="5" name="Content Placeholder 4">
            <a:extLst>
              <a:ext uri="{FF2B5EF4-FFF2-40B4-BE49-F238E27FC236}">
                <a16:creationId xmlns:a16="http://schemas.microsoft.com/office/drawing/2014/main" id="{2DA449B5-3217-4FD7-88B2-C2B95476C06D}"/>
              </a:ext>
            </a:extLst>
          </p:cNvPr>
          <p:cNvSpPr>
            <a:spLocks noGrp="1"/>
          </p:cNvSpPr>
          <p:nvPr>
            <p:ph idx="1"/>
          </p:nvPr>
        </p:nvSpPr>
        <p:spPr>
          <a:xfrm>
            <a:off x="5841435" y="1656448"/>
            <a:ext cx="3409070" cy="2651783"/>
          </a:xfrm>
        </p:spPr>
        <p:txBody>
          <a:bodyPr>
            <a:normAutofit/>
          </a:bodyPr>
          <a:lstStyle/>
          <a:p>
            <a:pPr marL="0" indent="0">
              <a:buNone/>
            </a:pPr>
            <a:endParaRPr lang="en-US" sz="2600" dirty="0"/>
          </a:p>
          <a:p>
            <a:pPr marL="0" indent="0">
              <a:buNone/>
            </a:pPr>
            <a:r>
              <a:rPr lang="en-US" sz="2200" dirty="0"/>
              <a:t>CIAC discussion topics:</a:t>
            </a:r>
          </a:p>
          <a:p>
            <a:pPr lvl="1"/>
            <a:r>
              <a:rPr lang="en-US" sz="2000" dirty="0"/>
              <a:t>Historical growth rate</a:t>
            </a:r>
          </a:p>
          <a:p>
            <a:pPr lvl="1"/>
            <a:r>
              <a:rPr lang="en-US" sz="2000" dirty="0"/>
              <a:t>Undeveloped lots</a:t>
            </a:r>
          </a:p>
          <a:p>
            <a:pPr lvl="1"/>
            <a:r>
              <a:rPr lang="en-US" sz="2000" dirty="0"/>
              <a:t>Potential developments</a:t>
            </a:r>
          </a:p>
          <a:p>
            <a:pPr lvl="1"/>
            <a:r>
              <a:rPr lang="en-US" sz="2000" dirty="0"/>
              <a:t>Occupancy rates</a:t>
            </a:r>
          </a:p>
          <a:p>
            <a:pPr marL="457200" lvl="1" indent="0">
              <a:buNone/>
            </a:pPr>
            <a:endParaRPr lang="en-US" sz="2000" dirty="0"/>
          </a:p>
          <a:p>
            <a:pPr lvl="1"/>
            <a:endParaRPr lang="en-US" sz="2000" dirty="0"/>
          </a:p>
          <a:p>
            <a:pPr lvl="1"/>
            <a:endParaRPr lang="en-US" sz="2000" dirty="0"/>
          </a:p>
        </p:txBody>
      </p:sp>
      <p:pic>
        <p:nvPicPr>
          <p:cNvPr id="7" name="Picture 6">
            <a:extLst>
              <a:ext uri="{FF2B5EF4-FFF2-40B4-BE49-F238E27FC236}">
                <a16:creationId xmlns:a16="http://schemas.microsoft.com/office/drawing/2014/main" id="{DC29891E-6838-4456-BE45-2B2869D98997}"/>
              </a:ext>
            </a:extLst>
          </p:cNvPr>
          <p:cNvPicPr>
            <a:picLocks noChangeAspect="1"/>
          </p:cNvPicPr>
          <p:nvPr/>
        </p:nvPicPr>
        <p:blipFill>
          <a:blip r:embed="rId2"/>
          <a:stretch>
            <a:fillRect/>
          </a:stretch>
        </p:blipFill>
        <p:spPr>
          <a:xfrm>
            <a:off x="107878" y="775448"/>
            <a:ext cx="5833133" cy="5201552"/>
          </a:xfrm>
          <a:prstGeom prst="rect">
            <a:avLst/>
          </a:prstGeom>
        </p:spPr>
      </p:pic>
      <p:sp>
        <p:nvSpPr>
          <p:cNvPr id="9" name="Callout: Line 8">
            <a:extLst>
              <a:ext uri="{FF2B5EF4-FFF2-40B4-BE49-F238E27FC236}">
                <a16:creationId xmlns:a16="http://schemas.microsoft.com/office/drawing/2014/main" id="{07583445-9409-4067-B3E7-D90C717AE8E7}"/>
              </a:ext>
            </a:extLst>
          </p:cNvPr>
          <p:cNvSpPr/>
          <p:nvPr/>
        </p:nvSpPr>
        <p:spPr>
          <a:xfrm flipH="1">
            <a:off x="3227118" y="5457092"/>
            <a:ext cx="2528912" cy="519908"/>
          </a:xfrm>
          <a:prstGeom prst="borderCallout1">
            <a:avLst>
              <a:gd name="adj1" fmla="val 24387"/>
              <a:gd name="adj2" fmla="val 243"/>
              <a:gd name="adj3" fmla="val -242"/>
              <a:gd name="adj4" fmla="val -39028"/>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8AA5D20-3846-4E7B-BB50-BDF0E63E3A1B}"/>
              </a:ext>
            </a:extLst>
          </p:cNvPr>
          <p:cNvSpPr txBox="1"/>
          <p:nvPr/>
        </p:nvSpPr>
        <p:spPr>
          <a:xfrm>
            <a:off x="6717323" y="5201552"/>
            <a:ext cx="2250831" cy="1015663"/>
          </a:xfrm>
          <a:prstGeom prst="rect">
            <a:avLst/>
          </a:prstGeom>
          <a:noFill/>
        </p:spPr>
        <p:txBody>
          <a:bodyPr wrap="square" rtlCol="0">
            <a:spAutoFit/>
          </a:bodyPr>
          <a:lstStyle/>
          <a:p>
            <a:pPr marL="0" indent="0">
              <a:buNone/>
            </a:pPr>
            <a:r>
              <a:rPr lang="en-US" sz="1400" dirty="0"/>
              <a:t>New development accounts for 38% of 2030 overnight visitors (477/1246)</a:t>
            </a:r>
          </a:p>
          <a:p>
            <a:endParaRPr lang="en-US" dirty="0"/>
          </a:p>
        </p:txBody>
      </p:sp>
    </p:spTree>
    <p:extLst>
      <p:ext uri="{BB962C8B-B14F-4D97-AF65-F5344CB8AC3E}">
        <p14:creationId xmlns:p14="http://schemas.microsoft.com/office/powerpoint/2010/main" val="3226332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4BE3A0F-9EA0-406E-8397-06444DD16FE1}"/>
              </a:ext>
            </a:extLst>
          </p:cNvPr>
          <p:cNvSpPr>
            <a:spLocks noGrp="1"/>
          </p:cNvSpPr>
          <p:nvPr>
            <p:ph type="title"/>
          </p:nvPr>
        </p:nvSpPr>
        <p:spPr>
          <a:xfrm>
            <a:off x="220718" y="109745"/>
            <a:ext cx="8025650" cy="1325563"/>
          </a:xfrm>
        </p:spPr>
        <p:txBody>
          <a:bodyPr>
            <a:normAutofit/>
          </a:bodyPr>
          <a:lstStyle/>
          <a:p>
            <a:r>
              <a:rPr lang="en-US" sz="2800" b="1" dirty="0"/>
              <a:t>Capital Improvements Plan (CIP) review</a:t>
            </a:r>
          </a:p>
        </p:txBody>
      </p:sp>
      <p:sp>
        <p:nvSpPr>
          <p:cNvPr id="5" name="Content Placeholder 4">
            <a:extLst>
              <a:ext uri="{FF2B5EF4-FFF2-40B4-BE49-F238E27FC236}">
                <a16:creationId xmlns:a16="http://schemas.microsoft.com/office/drawing/2014/main" id="{2DA449B5-3217-4FD7-88B2-C2B95476C06D}"/>
              </a:ext>
            </a:extLst>
          </p:cNvPr>
          <p:cNvSpPr>
            <a:spLocks noGrp="1"/>
          </p:cNvSpPr>
          <p:nvPr>
            <p:ph idx="1"/>
          </p:nvPr>
        </p:nvSpPr>
        <p:spPr>
          <a:xfrm>
            <a:off x="220718" y="1054308"/>
            <a:ext cx="8536420" cy="5360987"/>
          </a:xfrm>
        </p:spPr>
        <p:txBody>
          <a:bodyPr>
            <a:normAutofit/>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CIP includes approved projects for various infrastructure investments: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1"/>
            <a:r>
              <a:rPr lang="en-US" sz="1600" dirty="0">
                <a:latin typeface="Calibri" panose="020F0502020204030204" pitchFamily="34" charset="0"/>
                <a:ea typeface="Calibri" panose="020F0502020204030204" pitchFamily="34" charset="0"/>
                <a:cs typeface="Times New Roman" panose="02020603050405020304" pitchFamily="18" charset="0"/>
              </a:rPr>
              <a:t>P</a:t>
            </a:r>
            <a:r>
              <a:rPr lang="en-US" sz="1600" dirty="0">
                <a:effectLst/>
                <a:latin typeface="Calibri" panose="020F0502020204030204" pitchFamily="34" charset="0"/>
                <a:ea typeface="Calibri" panose="020F0502020204030204" pitchFamily="34" charset="0"/>
                <a:cs typeface="Times New Roman" panose="02020603050405020304" pitchFamily="18" charset="0"/>
              </a:rPr>
              <a:t>ublic safety facilities</a:t>
            </a:r>
          </a:p>
          <a:p>
            <a:pPr lvl="1"/>
            <a:r>
              <a:rPr lang="en-US" sz="1600" dirty="0">
                <a:effectLst/>
                <a:latin typeface="Calibri" panose="020F0502020204030204" pitchFamily="34" charset="0"/>
                <a:ea typeface="Calibri" panose="020F0502020204030204" pitchFamily="34" charset="0"/>
                <a:cs typeface="Times New Roman" panose="02020603050405020304" pitchFamily="18" charset="0"/>
              </a:rPr>
              <a:t>Transportation facilities</a:t>
            </a:r>
          </a:p>
          <a:p>
            <a:pPr lvl="1"/>
            <a:r>
              <a:rPr lang="en-US" sz="1600" dirty="0">
                <a:effectLst/>
                <a:latin typeface="Calibri" panose="020F0502020204030204" pitchFamily="34" charset="0"/>
                <a:ea typeface="Calibri" panose="020F0502020204030204" pitchFamily="34" charset="0"/>
                <a:cs typeface="Times New Roman" panose="02020603050405020304" pitchFamily="18" charset="0"/>
              </a:rPr>
              <a:t>Parks and public spaces</a:t>
            </a:r>
          </a:p>
          <a:p>
            <a:pPr lvl="1"/>
            <a:r>
              <a:rPr lang="en-US" sz="1600" dirty="0">
                <a:effectLst/>
                <a:latin typeface="Calibri" panose="020F0502020204030204" pitchFamily="34" charset="0"/>
                <a:ea typeface="Calibri" panose="020F0502020204030204" pitchFamily="34" charset="0"/>
                <a:cs typeface="Times New Roman" panose="02020603050405020304" pitchFamily="18" charset="0"/>
              </a:rPr>
              <a:t>Wastewater system development</a:t>
            </a:r>
          </a:p>
          <a:p>
            <a:pPr lvl="1"/>
            <a:r>
              <a:rPr lang="en-US" sz="1600" dirty="0">
                <a:effectLst/>
                <a:latin typeface="Calibri" panose="020F0502020204030204" pitchFamily="34" charset="0"/>
                <a:ea typeface="Calibri" panose="020F0502020204030204" pitchFamily="34" charset="0"/>
                <a:cs typeface="Times New Roman" panose="02020603050405020304" pitchFamily="18" charset="0"/>
              </a:rPr>
              <a:t>Water system development</a:t>
            </a:r>
          </a:p>
          <a:p>
            <a:pPr marL="457200" lvl="1" indent="0">
              <a:buNone/>
            </a:pPr>
            <a:endParaRPr lang="en-US" sz="1400" dirty="0">
              <a:latin typeface="Calibri" panose="020F0502020204030204" pitchFamily="34" charset="0"/>
              <a:cs typeface="Times New Roman" panose="02020603050405020304" pitchFamily="18" charset="0"/>
            </a:endParaRPr>
          </a:p>
          <a:p>
            <a:pPr marL="0" indent="0">
              <a:buNone/>
            </a:pPr>
            <a:r>
              <a:rPr lang="en-US" sz="1800" dirty="0">
                <a:latin typeface="Calibri" panose="020F0502020204030204" pitchFamily="34" charset="0"/>
                <a:cs typeface="Times New Roman" panose="02020603050405020304" pitchFamily="18" charset="0"/>
              </a:rPr>
              <a:t>Village staff have “scrubbed” CIP in accordance with CIAC recommendation:</a:t>
            </a:r>
          </a:p>
          <a:p>
            <a:pPr marL="0" indent="0">
              <a:buNone/>
            </a:pPr>
            <a:endParaRPr lang="en-US" sz="1800" dirty="0"/>
          </a:p>
          <a:p>
            <a:pPr marL="0" indent="0">
              <a:buNone/>
            </a:pPr>
            <a:endParaRPr lang="en-US" sz="100" dirty="0"/>
          </a:p>
          <a:p>
            <a:pPr marL="3200400" lvl="7" indent="0">
              <a:buNone/>
            </a:pPr>
            <a:r>
              <a:rPr lang="en-US" sz="1400" dirty="0">
                <a:latin typeface="Calibri" panose="020F0502020204030204" pitchFamily="34" charset="0"/>
                <a:cs typeface="Times New Roman" panose="02020603050405020304" pitchFamily="18" charset="0"/>
              </a:rPr>
              <a:t>CIP includes $16M in remaining costs for several </a:t>
            </a:r>
            <a:br>
              <a:rPr lang="en-US" sz="1400" dirty="0">
                <a:latin typeface="Calibri" panose="020F0502020204030204" pitchFamily="34" charset="0"/>
                <a:cs typeface="Times New Roman" panose="02020603050405020304" pitchFamily="18" charset="0"/>
              </a:rPr>
            </a:br>
            <a:r>
              <a:rPr lang="en-US" sz="1400" dirty="0">
                <a:latin typeface="Calibri" panose="020F0502020204030204" pitchFamily="34" charset="0"/>
                <a:cs typeface="Times New Roman" panose="02020603050405020304" pitchFamily="18" charset="0"/>
              </a:rPr>
              <a:t>major projects underway and/or completed:</a:t>
            </a:r>
          </a:p>
          <a:p>
            <a:pPr lvl="8"/>
            <a:r>
              <a:rPr lang="en-US" sz="1400" dirty="0">
                <a:latin typeface="Calibri" panose="020F0502020204030204" pitchFamily="34" charset="0"/>
                <a:cs typeface="Times New Roman" panose="02020603050405020304" pitchFamily="18" charset="0"/>
              </a:rPr>
              <a:t> $2M for Village Hall</a:t>
            </a:r>
          </a:p>
          <a:p>
            <a:pPr lvl="8"/>
            <a:r>
              <a:rPr lang="en-US" sz="1400" dirty="0">
                <a:latin typeface="Calibri" panose="020F0502020204030204" pitchFamily="34" charset="0"/>
                <a:cs typeface="Times New Roman" panose="02020603050405020304" pitchFamily="18" charset="0"/>
              </a:rPr>
              <a:t>$13M for wastewater treatment plant</a:t>
            </a:r>
          </a:p>
          <a:p>
            <a:pPr lvl="8"/>
            <a:r>
              <a:rPr lang="en-US" sz="1400" dirty="0">
                <a:latin typeface="Calibri" panose="020F0502020204030204" pitchFamily="34" charset="0"/>
                <a:cs typeface="Times New Roman" panose="02020603050405020304" pitchFamily="18" charset="0"/>
              </a:rPr>
              <a:t>$1M for Kachina water tank</a:t>
            </a:r>
          </a:p>
        </p:txBody>
      </p:sp>
      <p:pic>
        <p:nvPicPr>
          <p:cNvPr id="3" name="Picture 2">
            <a:extLst>
              <a:ext uri="{FF2B5EF4-FFF2-40B4-BE49-F238E27FC236}">
                <a16:creationId xmlns:a16="http://schemas.microsoft.com/office/drawing/2014/main" id="{C2B5939C-5D04-4B1B-8C27-92CB005DEA24}"/>
              </a:ext>
            </a:extLst>
          </p:cNvPr>
          <p:cNvPicPr>
            <a:picLocks noChangeAspect="1"/>
          </p:cNvPicPr>
          <p:nvPr/>
        </p:nvPicPr>
        <p:blipFill>
          <a:blip r:embed="rId2"/>
          <a:stretch>
            <a:fillRect/>
          </a:stretch>
        </p:blipFill>
        <p:spPr>
          <a:xfrm>
            <a:off x="754117" y="3542516"/>
            <a:ext cx="2451045" cy="2261176"/>
          </a:xfrm>
          <a:prstGeom prst="rect">
            <a:avLst/>
          </a:prstGeom>
        </p:spPr>
      </p:pic>
    </p:spTree>
    <p:extLst>
      <p:ext uri="{BB962C8B-B14F-4D97-AF65-F5344CB8AC3E}">
        <p14:creationId xmlns:p14="http://schemas.microsoft.com/office/powerpoint/2010/main" val="1741214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4BE3A0F-9EA0-406E-8397-06444DD16FE1}"/>
              </a:ext>
            </a:extLst>
          </p:cNvPr>
          <p:cNvSpPr>
            <a:spLocks noGrp="1"/>
          </p:cNvSpPr>
          <p:nvPr>
            <p:ph type="title"/>
          </p:nvPr>
        </p:nvSpPr>
        <p:spPr>
          <a:xfrm>
            <a:off x="166435" y="-87923"/>
            <a:ext cx="7846288" cy="853892"/>
          </a:xfrm>
        </p:spPr>
        <p:txBody>
          <a:bodyPr>
            <a:normAutofit/>
          </a:bodyPr>
          <a:lstStyle/>
          <a:p>
            <a:r>
              <a:rPr lang="en-US" sz="2400" b="1" dirty="0"/>
              <a:t>Development Impact Fee Schedule and Revenue Projection</a:t>
            </a:r>
          </a:p>
        </p:txBody>
      </p:sp>
      <p:pic>
        <p:nvPicPr>
          <p:cNvPr id="5" name="Picture 4">
            <a:extLst>
              <a:ext uri="{FF2B5EF4-FFF2-40B4-BE49-F238E27FC236}">
                <a16:creationId xmlns:a16="http://schemas.microsoft.com/office/drawing/2014/main" id="{010EFC6E-48A1-4139-8E7B-1A0240A00D52}"/>
              </a:ext>
            </a:extLst>
          </p:cNvPr>
          <p:cNvPicPr>
            <a:picLocks noChangeAspect="1"/>
          </p:cNvPicPr>
          <p:nvPr/>
        </p:nvPicPr>
        <p:blipFill>
          <a:blip r:embed="rId2"/>
          <a:stretch>
            <a:fillRect/>
          </a:stretch>
        </p:blipFill>
        <p:spPr>
          <a:xfrm>
            <a:off x="0" y="533160"/>
            <a:ext cx="6670431" cy="3173616"/>
          </a:xfrm>
          <a:prstGeom prst="rect">
            <a:avLst/>
          </a:prstGeom>
        </p:spPr>
      </p:pic>
      <p:pic>
        <p:nvPicPr>
          <p:cNvPr id="7" name="Picture 6">
            <a:extLst>
              <a:ext uri="{FF2B5EF4-FFF2-40B4-BE49-F238E27FC236}">
                <a16:creationId xmlns:a16="http://schemas.microsoft.com/office/drawing/2014/main" id="{3BED00BD-7D91-4366-AFF0-9BD5694C863B}"/>
              </a:ext>
            </a:extLst>
          </p:cNvPr>
          <p:cNvPicPr>
            <a:picLocks noChangeAspect="1"/>
          </p:cNvPicPr>
          <p:nvPr/>
        </p:nvPicPr>
        <p:blipFill>
          <a:blip r:embed="rId3"/>
          <a:stretch>
            <a:fillRect/>
          </a:stretch>
        </p:blipFill>
        <p:spPr>
          <a:xfrm>
            <a:off x="4236794" y="3833813"/>
            <a:ext cx="4643438" cy="3100908"/>
          </a:xfrm>
          <a:prstGeom prst="rect">
            <a:avLst/>
          </a:prstGeom>
        </p:spPr>
      </p:pic>
      <p:sp>
        <p:nvSpPr>
          <p:cNvPr id="12" name="Callout: Line 11">
            <a:extLst>
              <a:ext uri="{FF2B5EF4-FFF2-40B4-BE49-F238E27FC236}">
                <a16:creationId xmlns:a16="http://schemas.microsoft.com/office/drawing/2014/main" id="{49F54C4C-7D8D-40EA-9E6F-C4DA81F46A51}"/>
              </a:ext>
            </a:extLst>
          </p:cNvPr>
          <p:cNvSpPr/>
          <p:nvPr/>
        </p:nvSpPr>
        <p:spPr>
          <a:xfrm>
            <a:off x="6500447" y="5931876"/>
            <a:ext cx="1078522" cy="392963"/>
          </a:xfrm>
          <a:prstGeom prst="borderCallout1">
            <a:avLst>
              <a:gd name="adj1" fmla="val 21733"/>
              <a:gd name="adj2" fmla="val -758"/>
              <a:gd name="adj3" fmla="val -171597"/>
              <a:gd name="adj4" fmla="val -278317"/>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F82CEBB7-03AD-41F1-A319-471FEA5948EA}"/>
              </a:ext>
            </a:extLst>
          </p:cNvPr>
          <p:cNvSpPr txBox="1"/>
          <p:nvPr/>
        </p:nvSpPr>
        <p:spPr>
          <a:xfrm>
            <a:off x="638175" y="4376738"/>
            <a:ext cx="3248025" cy="1600438"/>
          </a:xfrm>
          <a:prstGeom prst="rect">
            <a:avLst/>
          </a:prstGeom>
          <a:noFill/>
        </p:spPr>
        <p:txBody>
          <a:bodyPr wrap="square" rtlCol="0">
            <a:spAutoFit/>
          </a:bodyPr>
          <a:lstStyle/>
          <a:p>
            <a:r>
              <a:rPr lang="en-US" dirty="0"/>
              <a:t>Is $18M reasonable?</a:t>
            </a:r>
          </a:p>
          <a:p>
            <a:endParaRPr lang="en-US" sz="1600" dirty="0"/>
          </a:p>
          <a:p>
            <a:r>
              <a:rPr lang="en-US" sz="1600" dirty="0"/>
              <a:t>Proportional allocation of $48M based on new development accounting for 38% of 2030 overnight visitors is equal to $18.4M</a:t>
            </a:r>
          </a:p>
        </p:txBody>
      </p:sp>
    </p:spTree>
    <p:extLst>
      <p:ext uri="{BB962C8B-B14F-4D97-AF65-F5344CB8AC3E}">
        <p14:creationId xmlns:p14="http://schemas.microsoft.com/office/powerpoint/2010/main" val="4070277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4BE3A0F-9EA0-406E-8397-06444DD16FE1}"/>
              </a:ext>
            </a:extLst>
          </p:cNvPr>
          <p:cNvSpPr>
            <a:spLocks noGrp="1"/>
          </p:cNvSpPr>
          <p:nvPr>
            <p:ph type="title"/>
          </p:nvPr>
        </p:nvSpPr>
        <p:spPr>
          <a:xfrm>
            <a:off x="166435" y="-87923"/>
            <a:ext cx="7846288" cy="853892"/>
          </a:xfrm>
        </p:spPr>
        <p:txBody>
          <a:bodyPr>
            <a:normAutofit/>
          </a:bodyPr>
          <a:lstStyle/>
          <a:p>
            <a:r>
              <a:rPr lang="en-US" sz="2400" b="1" dirty="0"/>
              <a:t>Example development impact fees</a:t>
            </a:r>
          </a:p>
        </p:txBody>
      </p:sp>
      <p:pic>
        <p:nvPicPr>
          <p:cNvPr id="5" name="Picture 4">
            <a:extLst>
              <a:ext uri="{FF2B5EF4-FFF2-40B4-BE49-F238E27FC236}">
                <a16:creationId xmlns:a16="http://schemas.microsoft.com/office/drawing/2014/main" id="{010EFC6E-48A1-4139-8E7B-1A0240A00D52}"/>
              </a:ext>
            </a:extLst>
          </p:cNvPr>
          <p:cNvPicPr>
            <a:picLocks noChangeAspect="1"/>
          </p:cNvPicPr>
          <p:nvPr/>
        </p:nvPicPr>
        <p:blipFill>
          <a:blip r:embed="rId2"/>
          <a:stretch>
            <a:fillRect/>
          </a:stretch>
        </p:blipFill>
        <p:spPr>
          <a:xfrm>
            <a:off x="196362" y="742557"/>
            <a:ext cx="4929525" cy="2345339"/>
          </a:xfrm>
          <a:prstGeom prst="rect">
            <a:avLst/>
          </a:prstGeom>
        </p:spPr>
      </p:pic>
      <p:sp>
        <p:nvSpPr>
          <p:cNvPr id="8" name="Content Placeholder 4">
            <a:extLst>
              <a:ext uri="{FF2B5EF4-FFF2-40B4-BE49-F238E27FC236}">
                <a16:creationId xmlns:a16="http://schemas.microsoft.com/office/drawing/2014/main" id="{70B93C71-18ED-4BE1-9019-0E089A7CA163}"/>
              </a:ext>
            </a:extLst>
          </p:cNvPr>
          <p:cNvSpPr>
            <a:spLocks noGrp="1"/>
          </p:cNvSpPr>
          <p:nvPr>
            <p:ph idx="1"/>
          </p:nvPr>
        </p:nvSpPr>
        <p:spPr>
          <a:xfrm>
            <a:off x="368356" y="3359359"/>
            <a:ext cx="8536420" cy="5360987"/>
          </a:xfrm>
        </p:spPr>
        <p:txBody>
          <a:bodyPr>
            <a:normAutofit/>
          </a:bodyPr>
          <a:lstStyle/>
          <a:p>
            <a:pPr marL="0" indent="0">
              <a:buNone/>
            </a:pPr>
            <a:r>
              <a:rPr lang="en-US" sz="1800" dirty="0">
                <a:latin typeface="Calibri" panose="020F0502020204030204" pitchFamily="34" charset="0"/>
                <a:ea typeface="Calibri" panose="020F0502020204030204" pitchFamily="34" charset="0"/>
                <a:cs typeface="Times New Roman" panose="02020603050405020304" pitchFamily="18" charset="0"/>
              </a:rPr>
              <a:t>Example fees:</a:t>
            </a:r>
          </a:p>
          <a:p>
            <a:pPr lvl="1"/>
            <a:r>
              <a:rPr lang="en-US" sz="1600" dirty="0">
                <a:latin typeface="Calibri" panose="020F0502020204030204" pitchFamily="34" charset="0"/>
                <a:ea typeface="Calibri" panose="020F0502020204030204" pitchFamily="34" charset="0"/>
                <a:cs typeface="Times New Roman" panose="02020603050405020304" pitchFamily="18" charset="0"/>
              </a:rPr>
              <a:t>$21K for 2,500 sq ft house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600" dirty="0">
                <a:latin typeface="Calibri" panose="020F0502020204030204" pitchFamily="34" charset="0"/>
                <a:ea typeface="Calibri" panose="020F0502020204030204" pitchFamily="34" charset="0"/>
                <a:cs typeface="Times New Roman" panose="02020603050405020304" pitchFamily="18" charset="0"/>
              </a:rPr>
              <a:t>$16K for 400 sq ft hotel room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600" dirty="0">
                <a:latin typeface="Calibri" panose="020F0502020204030204" pitchFamily="34" charset="0"/>
                <a:ea typeface="Calibri" panose="020F0502020204030204" pitchFamily="34" charset="0"/>
                <a:cs typeface="Times New Roman" panose="02020603050405020304" pitchFamily="18" charset="0"/>
              </a:rPr>
              <a:t>$40K for 1,000 sq ft condo</a:t>
            </a:r>
          </a:p>
          <a:p>
            <a:pPr lvl="1"/>
            <a:r>
              <a:rPr lang="en-US" sz="1600" dirty="0">
                <a:latin typeface="Calibri" panose="020F0502020204030204" pitchFamily="34" charset="0"/>
                <a:ea typeface="Calibri" panose="020F0502020204030204" pitchFamily="34" charset="0"/>
                <a:cs typeface="Times New Roman" panose="02020603050405020304" pitchFamily="18" charset="0"/>
              </a:rPr>
              <a:t>$84K for 2,000 sq ft restaurant </a:t>
            </a:r>
          </a:p>
          <a:p>
            <a:pPr lvl="1"/>
            <a:endParaRPr lang="en-US" sz="1400" dirty="0">
              <a:latin typeface="Calibri" panose="020F0502020204030204" pitchFamily="34" charset="0"/>
              <a:cs typeface="Times New Roman" panose="02020603050405020304" pitchFamily="18" charset="0"/>
            </a:endParaRPr>
          </a:p>
          <a:p>
            <a:pPr marL="0" indent="0">
              <a:buNone/>
            </a:pPr>
            <a:r>
              <a:rPr lang="en-US" sz="1800" dirty="0">
                <a:latin typeface="Calibri" panose="020F0502020204030204" pitchFamily="34" charset="0"/>
                <a:cs typeface="Times New Roman" panose="02020603050405020304" pitchFamily="18" charset="0"/>
              </a:rPr>
              <a:t>Commercial development has significantly higher impact on infrastructure in resort communities than residential, which is supported by Village service data:</a:t>
            </a:r>
          </a:p>
          <a:p>
            <a:pPr lvl="1"/>
            <a:r>
              <a:rPr lang="en-US" sz="1600" dirty="0">
                <a:latin typeface="Calibri" panose="020F0502020204030204" pitchFamily="34" charset="0"/>
                <a:cs typeface="Times New Roman" panose="02020603050405020304" pitchFamily="18" charset="0"/>
              </a:rPr>
              <a:t>Based on 2019 billing data, multifamily units consume 2.1 times more water than homes</a:t>
            </a:r>
          </a:p>
          <a:p>
            <a:pPr lvl="1"/>
            <a:endParaRPr lang="en-US" sz="1600" dirty="0">
              <a:latin typeface="Calibri" panose="020F0502020204030204" pitchFamily="34" charset="0"/>
              <a:cs typeface="Times New Roman" panose="02020603050405020304" pitchFamily="18" charset="0"/>
            </a:endParaRPr>
          </a:p>
          <a:p>
            <a:pPr lvl="1"/>
            <a:endParaRPr lang="en-US" sz="16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0339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4BE3A0F-9EA0-406E-8397-06444DD16FE1}"/>
              </a:ext>
            </a:extLst>
          </p:cNvPr>
          <p:cNvSpPr>
            <a:spLocks noGrp="1"/>
          </p:cNvSpPr>
          <p:nvPr>
            <p:ph type="title"/>
          </p:nvPr>
        </p:nvSpPr>
        <p:spPr>
          <a:xfrm>
            <a:off x="142990" y="209392"/>
            <a:ext cx="8025650" cy="669839"/>
          </a:xfrm>
        </p:spPr>
        <p:txBody>
          <a:bodyPr>
            <a:normAutofit/>
          </a:bodyPr>
          <a:lstStyle/>
          <a:p>
            <a:r>
              <a:rPr lang="en-US" sz="2600" b="1" dirty="0"/>
              <a:t>Related considerations</a:t>
            </a:r>
          </a:p>
        </p:txBody>
      </p:sp>
      <p:sp>
        <p:nvSpPr>
          <p:cNvPr id="5" name="Content Placeholder 4">
            <a:extLst>
              <a:ext uri="{FF2B5EF4-FFF2-40B4-BE49-F238E27FC236}">
                <a16:creationId xmlns:a16="http://schemas.microsoft.com/office/drawing/2014/main" id="{2DA449B5-3217-4FD7-88B2-C2B95476C06D}"/>
              </a:ext>
            </a:extLst>
          </p:cNvPr>
          <p:cNvSpPr>
            <a:spLocks noGrp="1"/>
          </p:cNvSpPr>
          <p:nvPr>
            <p:ph idx="1"/>
          </p:nvPr>
        </p:nvSpPr>
        <p:spPr>
          <a:xfrm>
            <a:off x="204143" y="748506"/>
            <a:ext cx="8641928" cy="5828140"/>
          </a:xfrm>
        </p:spPr>
        <p:txBody>
          <a:bodyPr>
            <a:normAutofit fontScale="85000" lnSpcReduction="10000"/>
          </a:bodyPr>
          <a:lstStyle/>
          <a:p>
            <a:pPr marL="0" indent="0">
              <a:buNone/>
            </a:pPr>
            <a:r>
              <a:rPr lang="en-US" sz="2200" dirty="0"/>
              <a:t>Several good questions have been raised to the CIAC: </a:t>
            </a:r>
          </a:p>
          <a:p>
            <a:pPr marL="800100" lvl="1" indent="-342900">
              <a:lnSpc>
                <a:spcPct val="150000"/>
              </a:lnSpc>
              <a:spcBef>
                <a:spcPts val="0"/>
              </a:spcBef>
              <a:buFont typeface="+mj-lt"/>
              <a:buAutoNum type="arabicParenR"/>
            </a:pPr>
            <a:r>
              <a:rPr lang="en-US" sz="2000" dirty="0">
                <a:effectLst/>
                <a:latin typeface="Calibri" panose="020F0502020204030204" pitchFamily="34" charset="0"/>
                <a:ea typeface="Calibri" panose="020F0502020204030204" pitchFamily="34" charset="0"/>
                <a:cs typeface="Times New Roman" panose="02020603050405020304" pitchFamily="18" charset="0"/>
              </a:rPr>
              <a:t>Will fees deter affordable housing / retail space?</a:t>
            </a:r>
          </a:p>
          <a:p>
            <a:pPr lvl="2">
              <a:lnSpc>
                <a:spcPct val="150000"/>
              </a:lnSpc>
              <a:spcBef>
                <a:spcPts val="0"/>
              </a:spcBef>
            </a:pPr>
            <a:r>
              <a:rPr lang="en-US" sz="1700" dirty="0">
                <a:latin typeface="Calibri" panose="020F0502020204030204" pitchFamily="34" charset="0"/>
                <a:ea typeface="Calibri" panose="020F0502020204030204" pitchFamily="34" charset="0"/>
                <a:cs typeface="Times New Roman" panose="02020603050405020304" pitchFamily="18" charset="0"/>
              </a:rPr>
              <a:t>Under state statue, Village can reduce and even waive fees</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arabicParenR"/>
            </a:pPr>
            <a:r>
              <a:rPr lang="en-US" sz="2000" dirty="0">
                <a:effectLst/>
                <a:latin typeface="Calibri" panose="020F0502020204030204" pitchFamily="34" charset="0"/>
                <a:ea typeface="Calibri" panose="020F0502020204030204" pitchFamily="34" charset="0"/>
                <a:cs typeface="Times New Roman" panose="02020603050405020304" pitchFamily="18" charset="0"/>
              </a:rPr>
              <a:t>Shouldn’t we have a finance plan first?</a:t>
            </a:r>
          </a:p>
          <a:p>
            <a:pPr lvl="2">
              <a:lnSpc>
                <a:spcPct val="107000"/>
              </a:lnSpc>
              <a:spcBef>
                <a:spcPts val="0"/>
              </a:spcBef>
            </a:pPr>
            <a:r>
              <a:rPr lang="en-US" sz="1700" dirty="0">
                <a:latin typeface="Calibri" panose="020F0502020204030204" pitchFamily="34" charset="0"/>
                <a:ea typeface="Calibri" panose="020F0502020204030204" pitchFamily="34" charset="0"/>
                <a:cs typeface="Times New Roman" panose="02020603050405020304" pitchFamily="18" charset="0"/>
              </a:rPr>
              <a:t>Fees can be set independently and fairly based on proportional benefit</a:t>
            </a:r>
          </a:p>
          <a:p>
            <a:pPr lvl="2">
              <a:lnSpc>
                <a:spcPct val="107000"/>
              </a:lnSpc>
              <a:spcBef>
                <a:spcPts val="0"/>
              </a:spcBef>
            </a:pPr>
            <a:r>
              <a:rPr lang="en-US" sz="1700" dirty="0">
                <a:latin typeface="Calibri" panose="020F0502020204030204" pitchFamily="34" charset="0"/>
                <a:ea typeface="Calibri" panose="020F0502020204030204" pitchFamily="34" charset="0"/>
                <a:cs typeface="Times New Roman" panose="02020603050405020304" pitchFamily="18" charset="0"/>
              </a:rPr>
              <a:t>A finance plan is needed to address remaining revenue gaps for CIP ($30M), operating and maintenance costs, and TIDD repayment (~$40M)</a:t>
            </a:r>
          </a:p>
          <a:p>
            <a:pPr lvl="2">
              <a:lnSpc>
                <a:spcPct val="107000"/>
              </a:lnSpc>
              <a:spcBef>
                <a:spcPts val="0"/>
              </a:spcBef>
            </a:pPr>
            <a:r>
              <a:rPr lang="en-US" sz="1700" dirty="0">
                <a:latin typeface="Calibri" panose="020F0502020204030204" pitchFamily="34" charset="0"/>
                <a:ea typeface="Calibri" panose="020F0502020204030204" pitchFamily="34" charset="0"/>
                <a:cs typeface="Times New Roman" panose="02020603050405020304" pitchFamily="18" charset="0"/>
              </a:rPr>
              <a:t>Development impact fee revenues are a valuable input to finance plan</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arabicParenR"/>
            </a:pPr>
            <a:r>
              <a:rPr lang="en-US" sz="2000" dirty="0">
                <a:effectLst/>
                <a:latin typeface="Calibri" panose="020F0502020204030204" pitchFamily="34" charset="0"/>
                <a:ea typeface="Calibri" panose="020F0502020204030204" pitchFamily="34" charset="0"/>
                <a:cs typeface="Times New Roman" panose="02020603050405020304" pitchFamily="18" charset="0"/>
              </a:rPr>
              <a:t>Is it unfair to charge the primary developer fees when they have already invested in TIDD infrastructure projects?</a:t>
            </a:r>
          </a:p>
          <a:p>
            <a:pPr lvl="2"/>
            <a:r>
              <a:rPr lang="en-US" sz="1700" dirty="0">
                <a:latin typeface="Calibri" panose="020F0502020204030204" pitchFamily="34" charset="0"/>
                <a:cs typeface="Times New Roman" panose="02020603050405020304" pitchFamily="18" charset="0"/>
              </a:rPr>
              <a:t>The TIDD is a loan, not a gift.  The Village is obligated to pay the TIDD back with interest.</a:t>
            </a:r>
          </a:p>
          <a:p>
            <a:pPr marL="800100" lvl="1" indent="-342900">
              <a:lnSpc>
                <a:spcPct val="107000"/>
              </a:lnSpc>
              <a:spcBef>
                <a:spcPts val="0"/>
              </a:spcBef>
              <a:buFont typeface="+mj-lt"/>
              <a:buAutoNum type="arabicParenR"/>
            </a:pPr>
            <a:r>
              <a:rPr lang="en-US" sz="2000" dirty="0">
                <a:effectLst/>
                <a:latin typeface="Calibri" panose="020F0502020204030204" pitchFamily="34" charset="0"/>
                <a:ea typeface="Calibri" panose="020F0502020204030204" pitchFamily="34" charset="0"/>
                <a:cs typeface="Times New Roman" panose="02020603050405020304" pitchFamily="18" charset="0"/>
              </a:rPr>
              <a:t>What happens if projects aren’t built and/or the Village receives large grants that offset major costs (e.g., Twinning/Kachina road)?</a:t>
            </a:r>
          </a:p>
          <a:p>
            <a:pPr lvl="2"/>
            <a:r>
              <a:rPr lang="en-US" sz="1700" dirty="0">
                <a:latin typeface="Calibri" panose="020F0502020204030204" pitchFamily="34" charset="0"/>
                <a:cs typeface="Times New Roman" panose="02020603050405020304" pitchFamily="18" charset="0"/>
              </a:rPr>
              <a:t>Under state statue, developers can request refunds and Village is obligated to provide refunds if project(s) was not completed or costs were lower than estimated in the CIP</a:t>
            </a:r>
          </a:p>
          <a:p>
            <a:pPr marL="800100" lvl="1" indent="-342900">
              <a:lnSpc>
                <a:spcPct val="107000"/>
              </a:lnSpc>
              <a:spcBef>
                <a:spcPts val="0"/>
              </a:spcBef>
              <a:buFont typeface="+mj-lt"/>
              <a:buAutoNum type="arabicParenR"/>
            </a:pPr>
            <a:r>
              <a:rPr lang="en-US" sz="2000" dirty="0">
                <a:effectLst/>
                <a:latin typeface="Calibri" panose="020F0502020204030204" pitchFamily="34" charset="0"/>
                <a:ea typeface="Calibri" panose="020F0502020204030204" pitchFamily="34" charset="0"/>
                <a:cs typeface="Times New Roman" panose="02020603050405020304" pitchFamily="18" charset="0"/>
              </a:rPr>
              <a:t>Should the fee vary by development district to address differential infrastructure costs?</a:t>
            </a:r>
          </a:p>
          <a:p>
            <a:pPr lvl="2"/>
            <a:r>
              <a:rPr lang="en-US" sz="1700" dirty="0" err="1">
                <a:latin typeface="Calibri" panose="020F0502020204030204" pitchFamily="34" charset="0"/>
                <a:cs typeface="Times New Roman" panose="02020603050405020304" pitchFamily="18" charset="0"/>
              </a:rPr>
              <a:t>Willdan</a:t>
            </a:r>
            <a:r>
              <a:rPr lang="en-US" sz="1700" dirty="0">
                <a:latin typeface="Calibri" panose="020F0502020204030204" pitchFamily="34" charset="0"/>
                <a:cs typeface="Times New Roman" panose="02020603050405020304" pitchFamily="18" charset="0"/>
              </a:rPr>
              <a:t>, Village staff, and the CIAC discussed service area districts and determined  that the added complexity was not warranted given Village-wide benefit of CIP projects (e.g., water and wastewater expansion is needed to support commercial development in </a:t>
            </a:r>
            <a:r>
              <a:rPr lang="en-US" sz="1700" dirty="0" err="1">
                <a:latin typeface="Calibri" panose="020F0502020204030204" pitchFamily="34" charset="0"/>
                <a:cs typeface="Times New Roman" panose="02020603050405020304" pitchFamily="18" charset="0"/>
              </a:rPr>
              <a:t>Vilage</a:t>
            </a:r>
            <a:r>
              <a:rPr lang="en-US" sz="1700" dirty="0">
                <a:latin typeface="Calibri" panose="020F0502020204030204" pitchFamily="34" charset="0"/>
                <a:cs typeface="Times New Roman" panose="02020603050405020304" pitchFamily="18" charset="0"/>
              </a:rPr>
              <a:t> Core)</a:t>
            </a:r>
          </a:p>
          <a:p>
            <a:pPr marL="800100" lvl="1" indent="-342900">
              <a:lnSpc>
                <a:spcPct val="150000"/>
              </a:lnSpc>
              <a:spcBef>
                <a:spcPts val="0"/>
              </a:spcBef>
              <a:buFont typeface="+mj-lt"/>
              <a:buAutoNum type="arabicParenR"/>
            </a:pPr>
            <a:r>
              <a:rPr lang="en-US" sz="2000" dirty="0">
                <a:effectLst/>
                <a:latin typeface="Calibri" panose="020F0502020204030204" pitchFamily="34" charset="0"/>
                <a:ea typeface="Calibri" panose="020F0502020204030204" pitchFamily="34" charset="0"/>
                <a:cs typeface="Times New Roman" panose="02020603050405020304" pitchFamily="18" charset="0"/>
              </a:rPr>
              <a:t>What about the risk of a shortfall in fee revenues?</a:t>
            </a:r>
          </a:p>
          <a:p>
            <a:pPr lvl="2">
              <a:lnSpc>
                <a:spcPct val="150000"/>
              </a:lnSpc>
              <a:spcBef>
                <a:spcPts val="0"/>
              </a:spcBef>
            </a:pPr>
            <a:r>
              <a:rPr lang="en-US" sz="1700" dirty="0">
                <a:effectLst/>
                <a:latin typeface="Calibri" panose="020F0502020204030204" pitchFamily="34" charset="0"/>
                <a:ea typeface="Calibri" panose="020F0502020204030204" pitchFamily="34" charset="0"/>
                <a:cs typeface="Times New Roman" panose="02020603050405020304" pitchFamily="18" charset="0"/>
              </a:rPr>
              <a:t>$18.3M is based on growth projections in the land assumptions and no fee discounts to TSVI, which they can request of the Council under the Master Development Agreement</a:t>
            </a:r>
          </a:p>
          <a:p>
            <a:pPr marL="457200" lvl="1" indent="0">
              <a:buNone/>
            </a:pPr>
            <a:r>
              <a:rPr lang="en-US" sz="2100" dirty="0">
                <a:latin typeface="Calibri" panose="020F0502020204030204" pitchFamily="34" charset="0"/>
                <a:cs typeface="Times New Roman" panose="02020603050405020304" pitchFamily="18" charset="0"/>
              </a:rPr>
              <a:t> </a:t>
            </a:r>
          </a:p>
          <a:p>
            <a:pPr marL="457200" lvl="1" indent="0">
              <a:buNone/>
            </a:pPr>
            <a:endParaRPr lang="en-US" sz="2000" dirty="0">
              <a:latin typeface="Calibri" panose="020F0502020204030204" pitchFamily="34" charset="0"/>
              <a:cs typeface="Times New Roman" panose="02020603050405020304" pitchFamily="18" charset="0"/>
            </a:endParaRPr>
          </a:p>
          <a:p>
            <a:pPr lvl="2"/>
            <a:endParaRPr lang="en-US" sz="1600" dirty="0">
              <a:latin typeface="Calibri" panose="020F0502020204030204" pitchFamily="34" charset="0"/>
              <a:cs typeface="Times New Roman" panose="02020603050405020304" pitchFamily="18" charset="0"/>
            </a:endParaRPr>
          </a:p>
          <a:p>
            <a:pPr marL="914400" lvl="2" indent="0">
              <a:buNone/>
            </a:pPr>
            <a:endParaRPr lang="en-US" sz="1600" dirty="0"/>
          </a:p>
        </p:txBody>
      </p:sp>
    </p:spTree>
    <p:extLst>
      <p:ext uri="{BB962C8B-B14F-4D97-AF65-F5344CB8AC3E}">
        <p14:creationId xmlns:p14="http://schemas.microsoft.com/office/powerpoint/2010/main" val="27719240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983</Words>
  <Application>Microsoft Office PowerPoint</Application>
  <PresentationFormat>On-screen Show (4:3)</PresentationFormat>
  <Paragraphs>102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Development Impact Fees: CIAC Analysis and Recommendation  </vt:lpstr>
      <vt:lpstr>CIAC Recommendations to VTSV</vt:lpstr>
      <vt:lpstr>VTSV Capital Improvements Advisory Committee (CIAC)</vt:lpstr>
      <vt:lpstr>Background on development impact fees</vt:lpstr>
      <vt:lpstr>Land Use Assumptions</vt:lpstr>
      <vt:lpstr>Capital Improvements Plan (CIP) review</vt:lpstr>
      <vt:lpstr>Development Impact Fee Schedule and Revenue Projection</vt:lpstr>
      <vt:lpstr>Example development impact fees</vt:lpstr>
      <vt:lpstr>Related considerations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2021-01-02T17:01:36Z</dcterms:created>
  <dcterms:modified xsi:type="dcterms:W3CDTF">2021-07-12T17:09:13Z</dcterms:modified>
</cp:coreProperties>
</file>