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6" r:id="rId5"/>
    <p:sldId id="284" r:id="rId6"/>
    <p:sldId id="279" r:id="rId7"/>
    <p:sldId id="289" r:id="rId8"/>
    <p:sldId id="290" r:id="rId9"/>
    <p:sldId id="268" r:id="rId10"/>
    <p:sldId id="286" r:id="rId11"/>
    <p:sldId id="285" r:id="rId12"/>
    <p:sldId id="282" r:id="rId13"/>
    <p:sldId id="288" r:id="rId14"/>
    <p:sldId id="287" r:id="rId15"/>
    <p:sldId id="258" r:id="rId16"/>
  </p:sldIdLst>
  <p:sldSz cx="9144000" cy="6858000" type="screen4x3"/>
  <p:notesSz cx="700405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865"/>
    <a:srgbClr val="43B02A"/>
    <a:srgbClr val="006272"/>
    <a:srgbClr val="0077C8"/>
    <a:srgbClr val="528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434" autoAdjust="0"/>
  </p:normalViewPr>
  <p:slideViewPr>
    <p:cSldViewPr snapToGrid="0">
      <p:cViewPr varScale="1">
        <p:scale>
          <a:sx n="54" d="100"/>
          <a:sy n="54" d="100"/>
        </p:scale>
        <p:origin x="1624"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434"/>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sz="quarter" idx="1"/>
          </p:nvPr>
        </p:nvSpPr>
        <p:spPr>
          <a:xfrm>
            <a:off x="3967341" y="0"/>
            <a:ext cx="3035088" cy="466434"/>
          </a:xfrm>
          <a:prstGeom prst="rect">
            <a:avLst/>
          </a:prstGeom>
        </p:spPr>
        <p:txBody>
          <a:bodyPr vert="horz" lIns="93141" tIns="46570" rIns="93141" bIns="46570" rtlCol="0"/>
          <a:lstStyle>
            <a:lvl1pPr algn="r">
              <a:defRPr sz="1200"/>
            </a:lvl1pPr>
          </a:lstStyle>
          <a:p>
            <a:fld id="{579AF94B-E555-46B9-85B1-29C0596FFB67}" type="datetimeFigureOut">
              <a:rPr lang="en-US" smtClean="0"/>
              <a:t>12/10/2020</a:t>
            </a:fld>
            <a:endParaRPr lang="en-US"/>
          </a:p>
        </p:txBody>
      </p:sp>
      <p:sp>
        <p:nvSpPr>
          <p:cNvPr id="4" name="Footer Placeholder 3"/>
          <p:cNvSpPr>
            <a:spLocks noGrp="1"/>
          </p:cNvSpPr>
          <p:nvPr>
            <p:ph type="ftr" sz="quarter" idx="2"/>
          </p:nvPr>
        </p:nvSpPr>
        <p:spPr>
          <a:xfrm>
            <a:off x="0" y="8829967"/>
            <a:ext cx="3035088" cy="466433"/>
          </a:xfrm>
          <a:prstGeom prst="rect">
            <a:avLst/>
          </a:prstGeom>
        </p:spPr>
        <p:txBody>
          <a:bodyPr vert="horz" lIns="93141" tIns="46570" rIns="93141" bIns="46570" rtlCol="0" anchor="b"/>
          <a:lstStyle>
            <a:lvl1pPr algn="l">
              <a:defRPr sz="1200"/>
            </a:lvl1pPr>
          </a:lstStyle>
          <a:p>
            <a:endParaRPr lang="en-US"/>
          </a:p>
        </p:txBody>
      </p:sp>
      <p:sp>
        <p:nvSpPr>
          <p:cNvPr id="5" name="Slide Number Placeholder 4"/>
          <p:cNvSpPr>
            <a:spLocks noGrp="1"/>
          </p:cNvSpPr>
          <p:nvPr>
            <p:ph type="sldNum" sz="quarter" idx="3"/>
          </p:nvPr>
        </p:nvSpPr>
        <p:spPr>
          <a:xfrm>
            <a:off x="3967341" y="8829967"/>
            <a:ext cx="3035088" cy="466433"/>
          </a:xfrm>
          <a:prstGeom prst="rect">
            <a:avLst/>
          </a:prstGeom>
        </p:spPr>
        <p:txBody>
          <a:bodyPr vert="horz" lIns="93141" tIns="46570" rIns="93141" bIns="46570" rtlCol="0" anchor="b"/>
          <a:lstStyle>
            <a:lvl1pPr algn="r">
              <a:defRPr sz="1200"/>
            </a:lvl1pPr>
          </a:lstStyle>
          <a:p>
            <a:fld id="{0BD29995-7536-433B-A65E-296BB981279D}" type="slidenum">
              <a:rPr lang="en-US" smtClean="0"/>
              <a:t>‹#›</a:t>
            </a:fld>
            <a:endParaRPr lang="en-US"/>
          </a:p>
        </p:txBody>
      </p:sp>
    </p:spTree>
    <p:extLst>
      <p:ext uri="{BB962C8B-B14F-4D97-AF65-F5344CB8AC3E}">
        <p14:creationId xmlns:p14="http://schemas.microsoft.com/office/powerpoint/2010/main" val="192722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434"/>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idx="1"/>
          </p:nvPr>
        </p:nvSpPr>
        <p:spPr>
          <a:xfrm>
            <a:off x="3967341" y="0"/>
            <a:ext cx="3035088" cy="466434"/>
          </a:xfrm>
          <a:prstGeom prst="rect">
            <a:avLst/>
          </a:prstGeom>
        </p:spPr>
        <p:txBody>
          <a:bodyPr vert="horz" lIns="93141" tIns="46570" rIns="93141" bIns="46570" rtlCol="0"/>
          <a:lstStyle>
            <a:lvl1pPr algn="r">
              <a:defRPr sz="1200"/>
            </a:lvl1pPr>
          </a:lstStyle>
          <a:p>
            <a:fld id="{19564488-9168-42C4-BE14-A1704A138FF2}" type="datetimeFigureOut">
              <a:rPr lang="en-US" smtClean="0"/>
              <a:t>12/10/2020</a:t>
            </a:fld>
            <a:endParaRPr lang="en-US"/>
          </a:p>
        </p:txBody>
      </p:sp>
      <p:sp>
        <p:nvSpPr>
          <p:cNvPr id="4" name="Slide Image Placeholder 3"/>
          <p:cNvSpPr>
            <a:spLocks noGrp="1" noRot="1" noChangeAspect="1"/>
          </p:cNvSpPr>
          <p:nvPr>
            <p:ph type="sldImg" idx="2"/>
          </p:nvPr>
        </p:nvSpPr>
        <p:spPr>
          <a:xfrm>
            <a:off x="1411288" y="1162050"/>
            <a:ext cx="4181475" cy="3136900"/>
          </a:xfrm>
          <a:prstGeom prst="rect">
            <a:avLst/>
          </a:prstGeom>
          <a:noFill/>
          <a:ln w="12700">
            <a:solidFill>
              <a:prstClr val="black"/>
            </a:solidFill>
          </a:ln>
        </p:spPr>
        <p:txBody>
          <a:bodyPr vert="horz" lIns="93141" tIns="46570" rIns="93141" bIns="46570" rtlCol="0" anchor="ctr"/>
          <a:lstStyle/>
          <a:p>
            <a:endParaRPr lang="en-US"/>
          </a:p>
        </p:txBody>
      </p:sp>
      <p:sp>
        <p:nvSpPr>
          <p:cNvPr id="5" name="Notes Placeholder 4"/>
          <p:cNvSpPr>
            <a:spLocks noGrp="1"/>
          </p:cNvSpPr>
          <p:nvPr>
            <p:ph type="body" sz="quarter" idx="3"/>
          </p:nvPr>
        </p:nvSpPr>
        <p:spPr>
          <a:xfrm>
            <a:off x="700405" y="4473892"/>
            <a:ext cx="5603240" cy="3660458"/>
          </a:xfrm>
          <a:prstGeom prst="rect">
            <a:avLst/>
          </a:prstGeom>
        </p:spPr>
        <p:txBody>
          <a:bodyPr vert="horz" lIns="93141" tIns="46570" rIns="93141" bIns="465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5088" cy="466433"/>
          </a:xfrm>
          <a:prstGeom prst="rect">
            <a:avLst/>
          </a:prstGeom>
        </p:spPr>
        <p:txBody>
          <a:bodyPr vert="horz" lIns="93141" tIns="46570" rIns="93141" bIns="46570"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9967"/>
            <a:ext cx="3035088" cy="466433"/>
          </a:xfrm>
          <a:prstGeom prst="rect">
            <a:avLst/>
          </a:prstGeom>
        </p:spPr>
        <p:txBody>
          <a:bodyPr vert="horz" lIns="93141" tIns="46570" rIns="93141" bIns="46570" rtlCol="0" anchor="b"/>
          <a:lstStyle>
            <a:lvl1pPr algn="r">
              <a:defRPr sz="1200"/>
            </a:lvl1pPr>
          </a:lstStyle>
          <a:p>
            <a:fld id="{3DA7E1A7-F273-4D44-9521-FEB59F4CEBE7}" type="slidenum">
              <a:rPr lang="en-US" smtClean="0"/>
              <a:t>‹#›</a:t>
            </a:fld>
            <a:endParaRPr lang="en-US"/>
          </a:p>
        </p:txBody>
      </p:sp>
    </p:spTree>
    <p:extLst>
      <p:ext uri="{BB962C8B-B14F-4D97-AF65-F5344CB8AC3E}">
        <p14:creationId xmlns:p14="http://schemas.microsoft.com/office/powerpoint/2010/main" val="265051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A7E1A7-F273-4D44-9521-FEB59F4CEBE7}" type="slidenum">
              <a:rPr lang="en-US" smtClean="0"/>
              <a:t>1</a:t>
            </a:fld>
            <a:endParaRPr lang="en-US"/>
          </a:p>
        </p:txBody>
      </p:sp>
    </p:spTree>
    <p:extLst>
      <p:ext uri="{BB962C8B-B14F-4D97-AF65-F5344CB8AC3E}">
        <p14:creationId xmlns:p14="http://schemas.microsoft.com/office/powerpoint/2010/main" val="198655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7267D2E-4E20-4996-9BAB-D93238EB5827}" type="slidenum">
              <a:rPr lang="en-US"/>
              <a:pPr/>
              <a:t>3</a:t>
            </a:fld>
            <a:endParaRPr lang="en-US" dirty="0"/>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0876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F36387A-E6C2-4C1D-A448-2EA74E571F51}" type="slidenum">
              <a:rPr lang="en-US"/>
              <a:pPr/>
              <a:t>6</a:t>
            </a:fld>
            <a:endParaRPr lang="en-US" dirty="0"/>
          </a:p>
        </p:txBody>
      </p:sp>
      <p:sp>
        <p:nvSpPr>
          <p:cNvPr id="189442" name="Rectangle 2"/>
          <p:cNvSpPr>
            <a:spLocks noGrp="1" noRot="1" noChangeAspect="1" noChangeArrowheads="1" noTextEdit="1"/>
          </p:cNvSpPr>
          <p:nvPr>
            <p:ph type="sldImg"/>
          </p:nvPr>
        </p:nvSpPr>
        <p:spPr>
          <a:xfrm>
            <a:off x="936625" y="223838"/>
            <a:ext cx="5546725" cy="4160837"/>
          </a:xfrm>
          <a:ln/>
        </p:spPr>
      </p:sp>
      <p:sp>
        <p:nvSpPr>
          <p:cNvPr id="189443" name="Rectangle 3"/>
          <p:cNvSpPr>
            <a:spLocks noGrp="1" noChangeArrowheads="1"/>
          </p:cNvSpPr>
          <p:nvPr>
            <p:ph type="body" idx="1"/>
          </p:nvPr>
        </p:nvSpPr>
        <p:spPr>
          <a:xfrm>
            <a:off x="653034" y="4638914"/>
            <a:ext cx="6112473" cy="4815601"/>
          </a:xfrm>
        </p:spPr>
        <p:txBody>
          <a:bodyPr/>
          <a:lstStyle/>
          <a:p>
            <a:endParaRPr lang="en-US" dirty="0"/>
          </a:p>
        </p:txBody>
      </p:sp>
    </p:spTree>
    <p:extLst>
      <p:ext uri="{BB962C8B-B14F-4D97-AF65-F5344CB8AC3E}">
        <p14:creationId xmlns:p14="http://schemas.microsoft.com/office/powerpoint/2010/main" val="184381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F36387A-E6C2-4C1D-A448-2EA74E571F51}" type="slidenum">
              <a:rPr lang="en-US"/>
              <a:pPr/>
              <a:t>7</a:t>
            </a:fld>
            <a:endParaRPr lang="en-US" dirty="0"/>
          </a:p>
        </p:txBody>
      </p:sp>
      <p:sp>
        <p:nvSpPr>
          <p:cNvPr id="189442" name="Rectangle 2"/>
          <p:cNvSpPr>
            <a:spLocks noGrp="1" noRot="1" noChangeAspect="1" noChangeArrowheads="1" noTextEdit="1"/>
          </p:cNvSpPr>
          <p:nvPr>
            <p:ph type="sldImg"/>
          </p:nvPr>
        </p:nvSpPr>
        <p:spPr>
          <a:xfrm>
            <a:off x="936625" y="223838"/>
            <a:ext cx="5546725" cy="4160837"/>
          </a:xfrm>
          <a:ln/>
        </p:spPr>
      </p:sp>
      <p:sp>
        <p:nvSpPr>
          <p:cNvPr id="189443" name="Rectangle 3"/>
          <p:cNvSpPr>
            <a:spLocks noGrp="1" noChangeArrowheads="1"/>
          </p:cNvSpPr>
          <p:nvPr>
            <p:ph type="body" idx="1"/>
          </p:nvPr>
        </p:nvSpPr>
        <p:spPr>
          <a:xfrm>
            <a:off x="653034" y="4638914"/>
            <a:ext cx="6112473" cy="4815601"/>
          </a:xfrm>
        </p:spPr>
        <p:txBody>
          <a:bodyPr/>
          <a:lstStyle/>
          <a:p>
            <a:endParaRPr lang="en-US" dirty="0"/>
          </a:p>
        </p:txBody>
      </p:sp>
    </p:spTree>
    <p:extLst>
      <p:ext uri="{BB962C8B-B14F-4D97-AF65-F5344CB8AC3E}">
        <p14:creationId xmlns:p14="http://schemas.microsoft.com/office/powerpoint/2010/main" val="282278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F36387A-E6C2-4C1D-A448-2EA74E571F51}" type="slidenum">
              <a:rPr lang="en-US"/>
              <a:pPr/>
              <a:t>8</a:t>
            </a:fld>
            <a:endParaRPr lang="en-US" dirty="0"/>
          </a:p>
        </p:txBody>
      </p:sp>
      <p:sp>
        <p:nvSpPr>
          <p:cNvPr id="189442" name="Rectangle 2"/>
          <p:cNvSpPr>
            <a:spLocks noGrp="1" noRot="1" noChangeAspect="1" noChangeArrowheads="1" noTextEdit="1"/>
          </p:cNvSpPr>
          <p:nvPr>
            <p:ph type="sldImg"/>
          </p:nvPr>
        </p:nvSpPr>
        <p:spPr>
          <a:xfrm>
            <a:off x="936625" y="223838"/>
            <a:ext cx="5546725" cy="4160837"/>
          </a:xfrm>
          <a:ln/>
        </p:spPr>
      </p:sp>
      <p:sp>
        <p:nvSpPr>
          <p:cNvPr id="189443" name="Rectangle 3"/>
          <p:cNvSpPr>
            <a:spLocks noGrp="1" noChangeArrowheads="1"/>
          </p:cNvSpPr>
          <p:nvPr>
            <p:ph type="body" idx="1"/>
          </p:nvPr>
        </p:nvSpPr>
        <p:spPr>
          <a:xfrm>
            <a:off x="653034" y="4638914"/>
            <a:ext cx="6112473" cy="4815601"/>
          </a:xfrm>
        </p:spPr>
        <p:txBody>
          <a:bodyPr/>
          <a:lstStyle/>
          <a:p>
            <a:endParaRPr lang="en-US" dirty="0"/>
          </a:p>
        </p:txBody>
      </p:sp>
    </p:spTree>
    <p:extLst>
      <p:ext uri="{BB962C8B-B14F-4D97-AF65-F5344CB8AC3E}">
        <p14:creationId xmlns:p14="http://schemas.microsoft.com/office/powerpoint/2010/main" val="378674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B22C78D-5A13-4541-A359-154FE8E986B6}" type="slidenum">
              <a:rPr lang="en-US"/>
              <a:pPr/>
              <a:t>9</a:t>
            </a:fld>
            <a:endParaRPr lang="en-US" dirty="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2124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B22C78D-5A13-4541-A359-154FE8E986B6}" type="slidenum">
              <a:rPr lang="en-US"/>
              <a:pPr/>
              <a:t>10</a:t>
            </a:fld>
            <a:endParaRPr lang="en-US" dirty="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296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B22C78D-5A13-4541-A359-154FE8E986B6}" type="slidenum">
              <a:rPr lang="en-US"/>
              <a:pPr/>
              <a:t>11</a:t>
            </a:fld>
            <a:endParaRPr lang="en-US" dirty="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42019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18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7923"/>
          </a:xfrm>
        </p:spPr>
        <p:txBody>
          <a:bodyPr>
            <a:normAutofit/>
          </a:bodyPr>
          <a:lstStyle>
            <a:lvl1pPr algn="ctr">
              <a:lnSpc>
                <a:spcPts val="3200"/>
              </a:lnSpc>
              <a:defRPr sz="32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628650" y="1249960"/>
            <a:ext cx="7886700" cy="49270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 y="6368999"/>
            <a:ext cx="1221892" cy="429368"/>
          </a:xfrm>
          <a:prstGeom prst="rect">
            <a:avLst/>
          </a:prstGeom>
        </p:spPr>
      </p:pic>
      <p:sp>
        <p:nvSpPr>
          <p:cNvPr id="8" name="TextBox 7"/>
          <p:cNvSpPr txBox="1"/>
          <p:nvPr userDrawn="1"/>
        </p:nvSpPr>
        <p:spPr>
          <a:xfrm>
            <a:off x="7164198" y="6438939"/>
            <a:ext cx="1979802" cy="307777"/>
          </a:xfrm>
          <a:prstGeom prst="rect">
            <a:avLst/>
          </a:prstGeom>
          <a:noFill/>
        </p:spPr>
        <p:txBody>
          <a:bodyPr wrap="square" rtlCol="0">
            <a:spAutoFit/>
          </a:bodyPr>
          <a:lstStyle/>
          <a:p>
            <a:pPr algn="r"/>
            <a:fld id="{29FE8AB2-6C94-43CE-A0B8-56B8293E0E37}" type="slidenum">
              <a:rPr lang="en-US" sz="1400" smtClean="0">
                <a:solidFill>
                  <a:srgbClr val="0070C0"/>
                </a:solidFill>
              </a:rPr>
              <a:pPr algn="r"/>
              <a:t>‹#›</a:t>
            </a:fld>
            <a:endParaRPr lang="en-US" sz="1400" dirty="0">
              <a:solidFill>
                <a:srgbClr val="0070C0"/>
              </a:solidFill>
            </a:endParaRPr>
          </a:p>
        </p:txBody>
      </p:sp>
    </p:spTree>
    <p:extLst>
      <p:ext uri="{BB962C8B-B14F-4D97-AF65-F5344CB8AC3E}">
        <p14:creationId xmlns:p14="http://schemas.microsoft.com/office/powerpoint/2010/main" val="344266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6368999"/>
            <a:ext cx="1221894" cy="429368"/>
          </a:xfrm>
          <a:prstGeom prst="rect">
            <a:avLst/>
          </a:prstGeom>
        </p:spPr>
      </p:pic>
      <p:sp>
        <p:nvSpPr>
          <p:cNvPr id="8" name="TextBox 7"/>
          <p:cNvSpPr txBox="1"/>
          <p:nvPr userDrawn="1"/>
        </p:nvSpPr>
        <p:spPr>
          <a:xfrm>
            <a:off x="7164198" y="6438939"/>
            <a:ext cx="1979802" cy="307777"/>
          </a:xfrm>
          <a:prstGeom prst="rect">
            <a:avLst/>
          </a:prstGeom>
          <a:noFill/>
        </p:spPr>
        <p:txBody>
          <a:bodyPr wrap="square" rtlCol="0">
            <a:spAutoFit/>
          </a:bodyPr>
          <a:lstStyle/>
          <a:p>
            <a:pPr algn="r"/>
            <a:fld id="{29FE8AB2-6C94-43CE-A0B8-56B8293E0E37}"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1486330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0C60C-BF3E-4FF5-8937-0258207ACC6C}" type="datetimeFigureOut">
              <a:rPr lang="en-US" smtClean="0"/>
              <a:t>12/10/2020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3ACD7-3514-4FDC-A208-051048F88F80}" type="slidenum">
              <a:rPr lang="en-US" smtClean="0"/>
              <a:t>‹#›</a:t>
            </a:fld>
            <a:endParaRPr lang="en-US"/>
          </a:p>
        </p:txBody>
      </p:sp>
    </p:spTree>
    <p:extLst>
      <p:ext uri="{BB962C8B-B14F-4D97-AF65-F5344CB8AC3E}">
        <p14:creationId xmlns:p14="http://schemas.microsoft.com/office/powerpoint/2010/main" val="3946778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9471"/>
            <a:ext cx="9144000" cy="423331"/>
          </a:xfrm>
          <a:prstGeom prst="rect">
            <a:avLst/>
          </a:prstGeom>
          <a:noFill/>
        </p:spPr>
        <p:txBody>
          <a:bodyPr wrap="square" rtlCol="0" anchor="ctr" anchorCtr="0">
            <a:noAutofit/>
          </a:bodyPr>
          <a:lstStyle/>
          <a:p>
            <a:pPr algn="ctr"/>
            <a:r>
              <a:rPr lang="en-US" b="1" dirty="0">
                <a:solidFill>
                  <a:srgbClr val="002060"/>
                </a:solidFill>
              </a:rPr>
              <a:t>Presentation to Village of Taos Ski Valley</a:t>
            </a:r>
          </a:p>
          <a:p>
            <a:pPr algn="ctr"/>
            <a:r>
              <a:rPr lang="en-US" b="1" dirty="0">
                <a:solidFill>
                  <a:srgbClr val="002060"/>
                </a:solidFill>
              </a:rPr>
              <a:t>Capital Infrastructure Advisory Committee</a:t>
            </a:r>
          </a:p>
          <a:p>
            <a:pPr algn="ctr"/>
            <a:endParaRPr lang="en-US" b="1" dirty="0">
              <a:solidFill>
                <a:srgbClr val="002060"/>
              </a:solidFill>
            </a:endParaRPr>
          </a:p>
        </p:txBody>
      </p:sp>
      <p:sp>
        <p:nvSpPr>
          <p:cNvPr id="5" name="TextBox 4"/>
          <p:cNvSpPr txBox="1"/>
          <p:nvPr/>
        </p:nvSpPr>
        <p:spPr>
          <a:xfrm>
            <a:off x="0" y="812802"/>
            <a:ext cx="9144000" cy="2116666"/>
          </a:xfrm>
          <a:prstGeom prst="rect">
            <a:avLst/>
          </a:prstGeom>
          <a:noFill/>
        </p:spPr>
        <p:txBody>
          <a:bodyPr wrap="square" rtlCol="0" anchor="ctr" anchorCtr="0">
            <a:noAutofit/>
          </a:bodyPr>
          <a:lstStyle/>
          <a:p>
            <a:pPr algn="ctr"/>
            <a:r>
              <a:rPr lang="en-US" sz="3200" b="1" dirty="0">
                <a:solidFill>
                  <a:srgbClr val="002060"/>
                </a:solidFill>
              </a:rPr>
              <a:t>Development Impact Fee Overview and </a:t>
            </a:r>
          </a:p>
          <a:p>
            <a:pPr algn="ctr"/>
            <a:r>
              <a:rPr lang="en-US" sz="3200" b="1" dirty="0">
                <a:solidFill>
                  <a:srgbClr val="002060"/>
                </a:solidFill>
              </a:rPr>
              <a:t>Land Use Assumption Review Meeting</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28938" y="5703272"/>
            <a:ext cx="3286125" cy="1154729"/>
          </a:xfrm>
          <a:prstGeom prst="rect">
            <a:avLst/>
          </a:prstGeom>
        </p:spPr>
      </p:pic>
      <p:sp>
        <p:nvSpPr>
          <p:cNvPr id="7" name="TextBox 6"/>
          <p:cNvSpPr txBox="1"/>
          <p:nvPr/>
        </p:nvSpPr>
        <p:spPr>
          <a:xfrm>
            <a:off x="64013" y="5441028"/>
            <a:ext cx="1794933" cy="584775"/>
          </a:xfrm>
          <a:prstGeom prst="rect">
            <a:avLst/>
          </a:prstGeom>
          <a:noFill/>
        </p:spPr>
        <p:txBody>
          <a:bodyPr wrap="square" rtlCol="0">
            <a:spAutoFit/>
          </a:bodyPr>
          <a:lstStyle/>
          <a:p>
            <a:r>
              <a:rPr lang="en-US" sz="1400" b="1" dirty="0">
                <a:solidFill>
                  <a:srgbClr val="002060"/>
                </a:solidFill>
              </a:rPr>
              <a:t>December 2020</a:t>
            </a:r>
          </a:p>
          <a:p>
            <a:endParaRPr lang="en-US" dirty="0"/>
          </a:p>
        </p:txBody>
      </p:sp>
    </p:spTree>
    <p:extLst>
      <p:ext uri="{BB962C8B-B14F-4D97-AF65-F5344CB8AC3E}">
        <p14:creationId xmlns:p14="http://schemas.microsoft.com/office/powerpoint/2010/main" val="178774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bwMode="auto">
          <a:xfrm>
            <a:off x="180753" y="711643"/>
            <a:ext cx="8963247" cy="80168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dirty="0"/>
              <a:t>Draft Land Use Assumptions</a:t>
            </a:r>
          </a:p>
        </p:txBody>
      </p:sp>
      <p:pic>
        <p:nvPicPr>
          <p:cNvPr id="2" name="Picture 1">
            <a:extLst>
              <a:ext uri="{FF2B5EF4-FFF2-40B4-BE49-F238E27FC236}">
                <a16:creationId xmlns:a16="http://schemas.microsoft.com/office/drawing/2014/main" id="{E31331C6-526A-4263-80D5-01A30A35B726}"/>
              </a:ext>
            </a:extLst>
          </p:cNvPr>
          <p:cNvPicPr>
            <a:picLocks noChangeAspect="1"/>
          </p:cNvPicPr>
          <p:nvPr/>
        </p:nvPicPr>
        <p:blipFill>
          <a:blip r:embed="rId3"/>
          <a:stretch>
            <a:fillRect/>
          </a:stretch>
        </p:blipFill>
        <p:spPr>
          <a:xfrm>
            <a:off x="1452990" y="1513331"/>
            <a:ext cx="6238019" cy="4617754"/>
          </a:xfrm>
          <a:prstGeom prst="rect">
            <a:avLst/>
          </a:prstGeom>
        </p:spPr>
      </p:pic>
    </p:spTree>
    <p:extLst>
      <p:ext uri="{BB962C8B-B14F-4D97-AF65-F5344CB8AC3E}">
        <p14:creationId xmlns:p14="http://schemas.microsoft.com/office/powerpoint/2010/main" val="17634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bwMode="auto">
          <a:xfrm>
            <a:off x="180753" y="711643"/>
            <a:ext cx="8963247" cy="80168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dirty="0"/>
              <a:t>Next Steps / Schedule</a:t>
            </a:r>
          </a:p>
        </p:txBody>
      </p:sp>
      <p:sp>
        <p:nvSpPr>
          <p:cNvPr id="5" name="Rectangle 3">
            <a:extLst>
              <a:ext uri="{FF2B5EF4-FFF2-40B4-BE49-F238E27FC236}">
                <a16:creationId xmlns:a16="http://schemas.microsoft.com/office/drawing/2014/main" id="{F1946744-2038-4658-ABCF-0EC4243F1679}"/>
              </a:ext>
            </a:extLst>
          </p:cNvPr>
          <p:cNvSpPr txBox="1">
            <a:spLocks noChangeArrowheads="1"/>
          </p:cNvSpPr>
          <p:nvPr/>
        </p:nvSpPr>
        <p:spPr bwMode="auto">
          <a:xfrm>
            <a:off x="180753" y="1513331"/>
            <a:ext cx="7772400" cy="481087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January 7</a:t>
            </a:r>
            <a:r>
              <a:rPr lang="en-US" baseline="30000" dirty="0"/>
              <a:t>th</a:t>
            </a:r>
            <a:r>
              <a:rPr lang="en-US" dirty="0"/>
              <a:t> - Receive feedback on land use assumptions from CIAC</a:t>
            </a:r>
          </a:p>
          <a:p>
            <a:pPr marL="514350" indent="-514350">
              <a:buFont typeface="+mj-lt"/>
              <a:buAutoNum type="arabicPeriod"/>
            </a:pPr>
            <a:r>
              <a:rPr lang="en-US" dirty="0"/>
              <a:t>Next CIAC meeting: January 14</a:t>
            </a:r>
            <a:r>
              <a:rPr lang="en-US" baseline="30000" dirty="0"/>
              <a:t>th</a:t>
            </a:r>
            <a:r>
              <a:rPr lang="en-US" dirty="0"/>
              <a:t> at 3:00 – Recommend assumptions to P&amp;Z. Introduce CIP and Impact Fee Analysis</a:t>
            </a:r>
          </a:p>
          <a:p>
            <a:pPr marL="514350" indent="-514350">
              <a:buFont typeface="+mj-lt"/>
              <a:buAutoNum type="arabicPeriod"/>
            </a:pPr>
            <a:r>
              <a:rPr lang="en-US" dirty="0"/>
              <a:t>February 1</a:t>
            </a:r>
            <a:r>
              <a:rPr lang="en-US" baseline="30000" dirty="0"/>
              <a:t>st </a:t>
            </a:r>
            <a:r>
              <a:rPr lang="en-US" dirty="0"/>
              <a:t>2021 Planning and Zoning Commission to hold Public Hearing to consider/adopt Land Use Assumptions</a:t>
            </a:r>
          </a:p>
          <a:p>
            <a:pPr marL="514350" indent="-514350">
              <a:buFont typeface="+mj-lt"/>
              <a:buAutoNum type="arabicPeriod"/>
            </a:pPr>
            <a:r>
              <a:rPr lang="en-US" dirty="0"/>
              <a:t>February 11</a:t>
            </a:r>
            <a:r>
              <a:rPr lang="en-US" baseline="30000" dirty="0"/>
              <a:t>th</a:t>
            </a:r>
            <a:r>
              <a:rPr lang="en-US" dirty="0"/>
              <a:t> CIAC meeting – Review analysis to date</a:t>
            </a:r>
          </a:p>
          <a:p>
            <a:pPr marL="514350" indent="-514350">
              <a:buFont typeface="+mj-lt"/>
              <a:buAutoNum type="arabicPeriod"/>
            </a:pPr>
            <a:r>
              <a:rPr lang="en-US" dirty="0"/>
              <a:t>February 16</a:t>
            </a:r>
            <a:r>
              <a:rPr lang="en-US" baseline="30000" dirty="0"/>
              <a:t>th</a:t>
            </a:r>
            <a:r>
              <a:rPr lang="en-US" dirty="0"/>
              <a:t> Village Council </a:t>
            </a:r>
            <a:r>
              <a:rPr lang="en-US"/>
              <a:t>adopts Resolution </a:t>
            </a:r>
            <a:r>
              <a:rPr lang="en-US" dirty="0"/>
              <a:t>with land use assumptions </a:t>
            </a:r>
          </a:p>
          <a:p>
            <a:pPr marL="514350" indent="-514350">
              <a:buFont typeface="+mj-lt"/>
              <a:buAutoNum type="arabicPeriod"/>
            </a:pPr>
            <a:r>
              <a:rPr lang="en-US" dirty="0"/>
              <a:t>February 25</a:t>
            </a:r>
            <a:r>
              <a:rPr lang="en-US" baseline="30000" dirty="0"/>
              <a:t>th</a:t>
            </a:r>
            <a:r>
              <a:rPr lang="en-US" dirty="0"/>
              <a:t> CIAC meeting – Final review and recommendation to P&amp;Z Commission</a:t>
            </a:r>
          </a:p>
          <a:p>
            <a:pPr marL="514350" indent="-514350">
              <a:buFont typeface="+mj-lt"/>
              <a:buAutoNum type="arabicPeriod"/>
            </a:pPr>
            <a:r>
              <a:rPr lang="en-US" dirty="0"/>
              <a:t>March1: Planning and Zoning Commission holds Public Hearing to review analysis and make recommendations</a:t>
            </a:r>
          </a:p>
          <a:p>
            <a:pPr marL="514350" indent="-514350">
              <a:buFont typeface="+mj-lt"/>
              <a:buAutoNum type="arabicPeriod"/>
            </a:pPr>
            <a:r>
              <a:rPr lang="en-US" dirty="0"/>
              <a:t>March 16</a:t>
            </a:r>
            <a:r>
              <a:rPr lang="en-US" baseline="30000" dirty="0"/>
              <a:t>th:</a:t>
            </a:r>
            <a:r>
              <a:rPr lang="en-US" dirty="0"/>
              <a:t> Village Council First Reading of CIP and Development Impact Fee Ordinance</a:t>
            </a:r>
          </a:p>
          <a:p>
            <a:pPr marL="514350" indent="-514350">
              <a:buFont typeface="+mj-lt"/>
              <a:buAutoNum type="arabicPeriod"/>
            </a:pPr>
            <a:r>
              <a:rPr lang="en-US" dirty="0"/>
              <a:t>April 20</a:t>
            </a:r>
            <a:r>
              <a:rPr lang="en-US" baseline="30000" dirty="0"/>
              <a:t>th</a:t>
            </a:r>
            <a:r>
              <a:rPr lang="en-US" dirty="0"/>
              <a:t>:  Second Reading and adoption of CIP and Development Impact Fee Ordinance</a:t>
            </a:r>
          </a:p>
        </p:txBody>
      </p:sp>
    </p:spTree>
    <p:extLst>
      <p:ext uri="{BB962C8B-B14F-4D97-AF65-F5344CB8AC3E}">
        <p14:creationId xmlns:p14="http://schemas.microsoft.com/office/powerpoint/2010/main" val="186432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05494"/>
            <a:ext cx="9144000" cy="1889090"/>
          </a:xfrm>
          <a:prstGeom prst="rect">
            <a:avLst/>
          </a:prstGeom>
          <a:noFill/>
        </p:spPr>
        <p:txBody>
          <a:bodyPr wrap="square" rtlCol="0" anchor="ctr" anchorCtr="0">
            <a:noAutofit/>
          </a:bodyPr>
          <a:lstStyle/>
          <a:p>
            <a:pPr algn="ctr"/>
            <a:r>
              <a:rPr lang="en-US" sz="5400" b="1" dirty="0">
                <a:solidFill>
                  <a:schemeClr val="bg1"/>
                </a:solidFill>
              </a:rPr>
              <a:t>QUESTIONS</a:t>
            </a:r>
          </a:p>
        </p:txBody>
      </p:sp>
    </p:spTree>
    <p:extLst>
      <p:ext uri="{BB962C8B-B14F-4D97-AF65-F5344CB8AC3E}">
        <p14:creationId xmlns:p14="http://schemas.microsoft.com/office/powerpoint/2010/main" val="2768014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140A-E03E-4B81-B7F2-EF1D7C9DB1A4}"/>
              </a:ext>
            </a:extLst>
          </p:cNvPr>
          <p:cNvSpPr>
            <a:spLocks noGrp="1"/>
          </p:cNvSpPr>
          <p:nvPr>
            <p:ph type="title"/>
          </p:nvPr>
        </p:nvSpPr>
        <p:spPr/>
        <p:txBody>
          <a:bodyPr>
            <a:normAutofit fontScale="90000"/>
          </a:bodyPr>
          <a:lstStyle/>
          <a:p>
            <a:pPr algn="l"/>
            <a:br>
              <a:rPr lang="en-US" dirty="0"/>
            </a:br>
            <a:br>
              <a:rPr lang="en-US" dirty="0"/>
            </a:br>
            <a:r>
              <a:rPr lang="en-US" dirty="0"/>
              <a:t>   Presentation Overview</a:t>
            </a:r>
          </a:p>
        </p:txBody>
      </p:sp>
      <p:sp>
        <p:nvSpPr>
          <p:cNvPr id="3" name="Content Placeholder 2">
            <a:extLst>
              <a:ext uri="{FF2B5EF4-FFF2-40B4-BE49-F238E27FC236}">
                <a16:creationId xmlns:a16="http://schemas.microsoft.com/office/drawing/2014/main" id="{A97DBBF8-F957-4B09-BC34-3BF101A5787A}"/>
              </a:ext>
            </a:extLst>
          </p:cNvPr>
          <p:cNvSpPr>
            <a:spLocks noGrp="1"/>
          </p:cNvSpPr>
          <p:nvPr>
            <p:ph idx="1"/>
          </p:nvPr>
        </p:nvSpPr>
        <p:spPr>
          <a:xfrm>
            <a:off x="628650" y="1578733"/>
            <a:ext cx="6666002" cy="2592575"/>
          </a:xfrm>
        </p:spPr>
        <p:txBody>
          <a:bodyPr>
            <a:normAutofit/>
          </a:bodyPr>
          <a:lstStyle/>
          <a:p>
            <a:pPr lvl="0"/>
            <a:r>
              <a:rPr lang="en-US" dirty="0"/>
              <a:t>Development impact fee overview</a:t>
            </a:r>
          </a:p>
          <a:p>
            <a:pPr lvl="0"/>
            <a:r>
              <a:rPr lang="en-US" dirty="0"/>
              <a:t>Project process overview</a:t>
            </a:r>
          </a:p>
          <a:p>
            <a:pPr lvl="0"/>
            <a:r>
              <a:rPr lang="en-US" dirty="0"/>
              <a:t>Review committee responsibilities</a:t>
            </a:r>
          </a:p>
          <a:p>
            <a:pPr lvl="0"/>
            <a:r>
              <a:rPr lang="en-US" dirty="0"/>
              <a:t>Review draft land use assumptions</a:t>
            </a:r>
          </a:p>
        </p:txBody>
      </p:sp>
    </p:spTree>
    <p:extLst>
      <p:ext uri="{BB962C8B-B14F-4D97-AF65-F5344CB8AC3E}">
        <p14:creationId xmlns:p14="http://schemas.microsoft.com/office/powerpoint/2010/main" val="139806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bwMode="auto">
          <a:xfrm>
            <a:off x="457200" y="615950"/>
            <a:ext cx="8229600" cy="801688"/>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t>What are impact fees?</a:t>
            </a:r>
          </a:p>
        </p:txBody>
      </p:sp>
      <p:sp>
        <p:nvSpPr>
          <p:cNvPr id="359427" name="Rectangle 3"/>
          <p:cNvSpPr>
            <a:spLocks noGrp="1" noChangeArrowheads="1"/>
          </p:cNvSpPr>
          <p:nvPr>
            <p:ph type="body" idx="1"/>
          </p:nvPr>
        </p:nvSpPr>
        <p:spPr bwMode="auto">
          <a:xfrm>
            <a:off x="457200" y="1600200"/>
            <a:ext cx="7570788" cy="413385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dirty="0"/>
              <a:t>Based on the nexus (or relationship) between new development and the demand for facilities </a:t>
            </a:r>
          </a:p>
          <a:p>
            <a:r>
              <a:rPr lang="en-US" dirty="0"/>
              <a:t>One-time fees charged to new development, usually at building permit</a:t>
            </a:r>
          </a:p>
          <a:p>
            <a:pPr lvl="1"/>
            <a:r>
              <a:rPr lang="en-US" b="1" dirty="0"/>
              <a:t>Not an ongoing fee charged to residents or business owners</a:t>
            </a:r>
          </a:p>
          <a:p>
            <a:r>
              <a:rPr lang="en-US" dirty="0"/>
              <a:t>May be used to fund </a:t>
            </a:r>
            <a:r>
              <a:rPr lang="en-US" i="1" u="sng" dirty="0"/>
              <a:t>facilities</a:t>
            </a:r>
            <a:r>
              <a:rPr lang="en-US" dirty="0"/>
              <a:t> needed to serve </a:t>
            </a:r>
            <a:r>
              <a:rPr lang="en-US" i="1" u="sng" dirty="0"/>
              <a:t>new development</a:t>
            </a:r>
          </a:p>
          <a:p>
            <a:pPr lvl="1"/>
            <a:r>
              <a:rPr lang="en-US" b="1" dirty="0"/>
              <a:t>Not for operations and maintenance costs</a:t>
            </a:r>
          </a:p>
          <a:p>
            <a:pPr lvl="1"/>
            <a:r>
              <a:rPr lang="en-US" b="1" dirty="0"/>
              <a:t>Not for the share of facilities serving existing development</a:t>
            </a:r>
          </a:p>
          <a:p>
            <a:pPr lvl="1"/>
            <a:endParaRPr lang="en-US" dirty="0"/>
          </a:p>
        </p:txBody>
      </p:sp>
    </p:spTree>
    <p:extLst>
      <p:ext uri="{BB962C8B-B14F-4D97-AF65-F5344CB8AC3E}">
        <p14:creationId xmlns:p14="http://schemas.microsoft.com/office/powerpoint/2010/main" val="409847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B95B-0706-4215-A8D2-32F97957E251}"/>
              </a:ext>
            </a:extLst>
          </p:cNvPr>
          <p:cNvSpPr>
            <a:spLocks noGrp="1"/>
          </p:cNvSpPr>
          <p:nvPr>
            <p:ph type="title"/>
          </p:nvPr>
        </p:nvSpPr>
        <p:spPr/>
        <p:txBody>
          <a:bodyPr>
            <a:normAutofit fontScale="90000"/>
          </a:bodyPr>
          <a:lstStyle/>
          <a:p>
            <a:pPr algn="l"/>
            <a:br>
              <a:rPr lang="en-US" dirty="0"/>
            </a:br>
            <a:br>
              <a:rPr lang="en-US" dirty="0"/>
            </a:br>
            <a:r>
              <a:rPr lang="en-US" dirty="0"/>
              <a:t>     Why consider impact fees?</a:t>
            </a:r>
          </a:p>
        </p:txBody>
      </p:sp>
      <p:sp>
        <p:nvSpPr>
          <p:cNvPr id="3" name="Content Placeholder 2">
            <a:extLst>
              <a:ext uri="{FF2B5EF4-FFF2-40B4-BE49-F238E27FC236}">
                <a16:creationId xmlns:a16="http://schemas.microsoft.com/office/drawing/2014/main" id="{3C505C09-AEDE-4A85-B5E6-820BD6F958D8}"/>
              </a:ext>
            </a:extLst>
          </p:cNvPr>
          <p:cNvSpPr>
            <a:spLocks noGrp="1"/>
          </p:cNvSpPr>
          <p:nvPr>
            <p:ph idx="1"/>
          </p:nvPr>
        </p:nvSpPr>
        <p:spPr/>
        <p:txBody>
          <a:bodyPr>
            <a:normAutofit lnSpcReduction="10000"/>
          </a:bodyPr>
          <a:lstStyle/>
          <a:p>
            <a:r>
              <a:rPr lang="en-US" dirty="0"/>
              <a:t>Impact fees allow growth to pay for itself, rather than passing those costs to the existing community</a:t>
            </a:r>
          </a:p>
          <a:p>
            <a:r>
              <a:rPr lang="en-US" dirty="0"/>
              <a:t>As development occurs service levels will decrease for existing residents, unless new development mitigates its impact</a:t>
            </a:r>
          </a:p>
          <a:p>
            <a:r>
              <a:rPr lang="en-US" dirty="0"/>
              <a:t>Impact fees hold developers accountable for external costs (increased traffic, lower service levels for existing residents, etc.) and provide a funding source to mitigate impacts to facilities</a:t>
            </a:r>
          </a:p>
          <a:p>
            <a:r>
              <a:rPr lang="en-US" dirty="0"/>
              <a:t>Impact fees allow other ongoing revenue (property tax, sales tax, etc.) to be spent on operations and maintenance</a:t>
            </a:r>
          </a:p>
        </p:txBody>
      </p:sp>
    </p:spTree>
    <p:extLst>
      <p:ext uri="{BB962C8B-B14F-4D97-AF65-F5344CB8AC3E}">
        <p14:creationId xmlns:p14="http://schemas.microsoft.com/office/powerpoint/2010/main" val="191249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7610-B8C5-4614-A730-144C51E3F54C}"/>
              </a:ext>
            </a:extLst>
          </p:cNvPr>
          <p:cNvSpPr>
            <a:spLocks noGrp="1"/>
          </p:cNvSpPr>
          <p:nvPr>
            <p:ph type="title"/>
          </p:nvPr>
        </p:nvSpPr>
        <p:spPr/>
        <p:txBody>
          <a:bodyPr>
            <a:normAutofit fontScale="90000"/>
          </a:bodyPr>
          <a:lstStyle/>
          <a:p>
            <a:pPr algn="l"/>
            <a:br>
              <a:rPr lang="en-US" dirty="0"/>
            </a:br>
            <a:br>
              <a:rPr lang="en-US" dirty="0"/>
            </a:br>
            <a:r>
              <a:rPr lang="en-US" dirty="0"/>
              <a:t>    What are land use assumptions?</a:t>
            </a:r>
          </a:p>
        </p:txBody>
      </p:sp>
      <p:sp>
        <p:nvSpPr>
          <p:cNvPr id="3" name="Content Placeholder 2">
            <a:extLst>
              <a:ext uri="{FF2B5EF4-FFF2-40B4-BE49-F238E27FC236}">
                <a16:creationId xmlns:a16="http://schemas.microsoft.com/office/drawing/2014/main" id="{7020F10C-FCDA-4C2E-A698-042567342E98}"/>
              </a:ext>
            </a:extLst>
          </p:cNvPr>
          <p:cNvSpPr>
            <a:spLocks noGrp="1"/>
          </p:cNvSpPr>
          <p:nvPr>
            <p:ph idx="1"/>
          </p:nvPr>
        </p:nvSpPr>
        <p:spPr/>
        <p:txBody>
          <a:bodyPr>
            <a:normAutofit lnSpcReduction="10000"/>
          </a:bodyPr>
          <a:lstStyle/>
          <a:p>
            <a:r>
              <a:rPr lang="en-US" dirty="0"/>
              <a:t>Generally, land use assumptions quantify existing and future </a:t>
            </a:r>
            <a:r>
              <a:rPr lang="en-US" i="1" dirty="0"/>
              <a:t>demand</a:t>
            </a:r>
            <a:r>
              <a:rPr lang="en-US" dirty="0"/>
              <a:t> for facilities</a:t>
            </a:r>
          </a:p>
          <a:p>
            <a:r>
              <a:rPr lang="en-US" dirty="0"/>
              <a:t>Demand for facilities varies by impact fee category:</a:t>
            </a:r>
          </a:p>
          <a:p>
            <a:pPr lvl="1"/>
            <a:r>
              <a:rPr lang="en-US" dirty="0"/>
              <a:t>Public safety – Residents, employees and visitors</a:t>
            </a:r>
          </a:p>
          <a:p>
            <a:pPr lvl="1"/>
            <a:r>
              <a:rPr lang="en-US" dirty="0"/>
              <a:t>Traffic – Trip generation</a:t>
            </a:r>
          </a:p>
          <a:p>
            <a:pPr lvl="1"/>
            <a:r>
              <a:rPr lang="en-US" dirty="0"/>
              <a:t>Parks – Residents and visitors</a:t>
            </a:r>
          </a:p>
          <a:p>
            <a:pPr lvl="1"/>
            <a:r>
              <a:rPr lang="en-US" dirty="0"/>
              <a:t>Water and Sewer – Flow generation</a:t>
            </a:r>
          </a:p>
          <a:p>
            <a:r>
              <a:rPr lang="en-US" dirty="0"/>
              <a:t>We can estimate demand using land use assumptions:</a:t>
            </a:r>
          </a:p>
          <a:p>
            <a:pPr lvl="1"/>
            <a:r>
              <a:rPr lang="en-US" dirty="0"/>
              <a:t>Dwelling units</a:t>
            </a:r>
          </a:p>
          <a:p>
            <a:pPr lvl="1"/>
            <a:r>
              <a:rPr lang="en-US" dirty="0"/>
              <a:t>Lodging units</a:t>
            </a:r>
          </a:p>
          <a:p>
            <a:pPr lvl="1"/>
            <a:r>
              <a:rPr lang="en-US" dirty="0"/>
              <a:t>Nonresidential building square feet</a:t>
            </a:r>
          </a:p>
        </p:txBody>
      </p:sp>
    </p:spTree>
    <p:extLst>
      <p:ext uri="{BB962C8B-B14F-4D97-AF65-F5344CB8AC3E}">
        <p14:creationId xmlns:p14="http://schemas.microsoft.com/office/powerpoint/2010/main" val="184945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bwMode="auto">
          <a:xfrm>
            <a:off x="152400" y="668547"/>
            <a:ext cx="7772400" cy="609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dirty="0"/>
              <a:t>Impact Fees – Basic Methodology</a:t>
            </a:r>
          </a:p>
        </p:txBody>
      </p:sp>
      <p:sp>
        <p:nvSpPr>
          <p:cNvPr id="188419" name="Rectangle 3"/>
          <p:cNvSpPr>
            <a:spLocks noGrp="1" noChangeArrowheads="1"/>
          </p:cNvSpPr>
          <p:nvPr>
            <p:ph type="body" idx="1"/>
          </p:nvPr>
        </p:nvSpPr>
        <p:spPr bwMode="auto">
          <a:xfrm>
            <a:off x="228600" y="1600200"/>
            <a:ext cx="7772400" cy="41148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Tx/>
              <a:buAutoNum type="arabicPeriod"/>
            </a:pPr>
            <a:r>
              <a:rPr lang="en-US" sz="2600" dirty="0"/>
              <a:t>Estimate existing development and future growth</a:t>
            </a:r>
          </a:p>
          <a:p>
            <a:pPr marL="457200" indent="-457200">
              <a:buFontTx/>
              <a:buAutoNum type="arabicPeriod"/>
            </a:pPr>
            <a:r>
              <a:rPr lang="en-US" sz="2600" dirty="0"/>
              <a:t>Identify facility standards</a:t>
            </a:r>
          </a:p>
          <a:p>
            <a:pPr marL="457200" indent="-457200">
              <a:buFontTx/>
              <a:buAutoNum type="arabicPeriod"/>
            </a:pPr>
            <a:r>
              <a:rPr lang="en-US" sz="2600" dirty="0"/>
              <a:t>Determine new facility needs and costs</a:t>
            </a:r>
          </a:p>
          <a:p>
            <a:pPr marL="457200" indent="-457200">
              <a:buFontTx/>
              <a:buAutoNum type="arabicPeriod"/>
            </a:pPr>
            <a:r>
              <a:rPr lang="en-US" sz="2600" dirty="0"/>
              <a:t>Allocate share to accommodate growth</a:t>
            </a:r>
          </a:p>
          <a:p>
            <a:pPr marL="457200" indent="-457200">
              <a:buFontTx/>
              <a:buAutoNum type="arabicPeriod"/>
            </a:pPr>
            <a:r>
              <a:rPr lang="en-US" sz="2600" dirty="0"/>
              <a:t>Identify alternative funding needs </a:t>
            </a:r>
          </a:p>
          <a:p>
            <a:pPr marL="457200" indent="-457200">
              <a:buFontTx/>
              <a:buAutoNum type="arabicPeriod"/>
            </a:pPr>
            <a:r>
              <a:rPr lang="en-US" sz="2600" dirty="0"/>
              <a:t>Calculate fee by allocating costs per unit of new development</a:t>
            </a:r>
          </a:p>
        </p:txBody>
      </p:sp>
      <p:sp>
        <p:nvSpPr>
          <p:cNvPr id="188420" name="Rectangle 4"/>
          <p:cNvSpPr>
            <a:spLocks noChangeArrowheads="1"/>
          </p:cNvSpPr>
          <p:nvPr/>
        </p:nvSpPr>
        <p:spPr bwMode="auto">
          <a:xfrm>
            <a:off x="685800" y="2667000"/>
            <a:ext cx="7772400" cy="609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2"/>
            </a:pPr>
            <a:endParaRPr lang="en-US" sz="3200" dirty="0">
              <a:solidFill>
                <a:schemeClr val="tx1"/>
              </a:solidFill>
            </a:endParaRPr>
          </a:p>
        </p:txBody>
      </p:sp>
      <p:sp>
        <p:nvSpPr>
          <p:cNvPr id="188421" name="Rectangle 5"/>
          <p:cNvSpPr>
            <a:spLocks noChangeArrowheads="1"/>
          </p:cNvSpPr>
          <p:nvPr/>
        </p:nvSpPr>
        <p:spPr bwMode="auto">
          <a:xfrm>
            <a:off x="685800" y="3200400"/>
            <a:ext cx="7772400" cy="990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3"/>
            </a:pPr>
            <a:endParaRPr lang="en-US" sz="3200" dirty="0">
              <a:solidFill>
                <a:schemeClr val="tx1"/>
              </a:solidFill>
            </a:endParaRPr>
          </a:p>
        </p:txBody>
      </p:sp>
      <p:sp>
        <p:nvSpPr>
          <p:cNvPr id="188422" name="Rectangle 6"/>
          <p:cNvSpPr>
            <a:spLocks noChangeArrowheads="1"/>
          </p:cNvSpPr>
          <p:nvPr/>
        </p:nvSpPr>
        <p:spPr bwMode="auto">
          <a:xfrm>
            <a:off x="685800" y="4114800"/>
            <a:ext cx="7772400" cy="990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4"/>
            </a:pPr>
            <a:endParaRPr lang="en-US" sz="3200" dirty="0">
              <a:solidFill>
                <a:schemeClr val="tx1"/>
              </a:solidFill>
            </a:endParaRPr>
          </a:p>
        </p:txBody>
      </p:sp>
      <p:sp>
        <p:nvSpPr>
          <p:cNvPr id="188423" name="Rectangle 7"/>
          <p:cNvSpPr>
            <a:spLocks noChangeArrowheads="1"/>
          </p:cNvSpPr>
          <p:nvPr/>
        </p:nvSpPr>
        <p:spPr bwMode="auto">
          <a:xfrm>
            <a:off x="685800" y="5029200"/>
            <a:ext cx="7772400" cy="990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5"/>
            </a:pPr>
            <a:endParaRPr lang="en-US" sz="3200" dirty="0">
              <a:solidFill>
                <a:schemeClr val="tx1"/>
              </a:solidFill>
            </a:endParaRPr>
          </a:p>
        </p:txBody>
      </p:sp>
    </p:spTree>
    <p:extLst>
      <p:ext uri="{BB962C8B-B14F-4D97-AF65-F5344CB8AC3E}">
        <p14:creationId xmlns:p14="http://schemas.microsoft.com/office/powerpoint/2010/main" val="132786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bwMode="auto">
          <a:xfrm>
            <a:off x="152400" y="668547"/>
            <a:ext cx="7772400" cy="609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dirty="0"/>
              <a:t>Impact Fee Project Process</a:t>
            </a:r>
          </a:p>
        </p:txBody>
      </p:sp>
      <p:sp>
        <p:nvSpPr>
          <p:cNvPr id="188419" name="Rectangle 3"/>
          <p:cNvSpPr>
            <a:spLocks noGrp="1" noChangeArrowheads="1"/>
          </p:cNvSpPr>
          <p:nvPr>
            <p:ph type="body" idx="1"/>
          </p:nvPr>
        </p:nvSpPr>
        <p:spPr bwMode="auto">
          <a:xfrm>
            <a:off x="249147" y="1337482"/>
            <a:ext cx="8422241" cy="5022221"/>
          </a:xfrm>
          <a:noFill/>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marL="514350" indent="-514350">
              <a:buFont typeface="+mj-lt"/>
              <a:buAutoNum type="arabicPeriod"/>
            </a:pPr>
            <a:r>
              <a:rPr lang="en-US" sz="2600" dirty="0"/>
              <a:t>Review land use assumptions </a:t>
            </a:r>
            <a:r>
              <a:rPr lang="en-US" sz="2600" dirty="0">
                <a:solidFill>
                  <a:srgbClr val="FF0000"/>
                </a:solidFill>
              </a:rPr>
              <a:t>(receive and incorporate feedback from CIAC)</a:t>
            </a:r>
          </a:p>
          <a:p>
            <a:pPr marL="514350" indent="-514350">
              <a:buFont typeface="+mj-lt"/>
              <a:buAutoNum type="arabicPeriod"/>
            </a:pPr>
            <a:r>
              <a:rPr lang="en-US" sz="2600" dirty="0"/>
              <a:t>Hold land use assumption hearing with Planning and Zoning Commission</a:t>
            </a:r>
          </a:p>
          <a:p>
            <a:pPr marL="514350" indent="-514350">
              <a:buFont typeface="+mj-lt"/>
              <a:buAutoNum type="arabicPeriod"/>
            </a:pPr>
            <a:r>
              <a:rPr lang="en-US" sz="2600" dirty="0"/>
              <a:t>Review and adopt land use assumptions via Village Council Resolution</a:t>
            </a:r>
          </a:p>
          <a:p>
            <a:pPr marL="514350" indent="-514350">
              <a:buFont typeface="+mj-lt"/>
              <a:buAutoNum type="arabicPeriod"/>
            </a:pPr>
            <a:r>
              <a:rPr lang="en-US" sz="2600" dirty="0"/>
              <a:t>Draft impact fee analysis</a:t>
            </a:r>
          </a:p>
          <a:p>
            <a:pPr marL="514350" indent="-514350">
              <a:buFont typeface="+mj-lt"/>
              <a:buAutoNum type="arabicPeriod"/>
            </a:pPr>
            <a:r>
              <a:rPr lang="en-US" sz="2600" dirty="0"/>
              <a:t>Review CIP and impact fee analysis </a:t>
            </a:r>
            <a:r>
              <a:rPr lang="en-US" sz="2600" dirty="0">
                <a:solidFill>
                  <a:srgbClr val="FF0000"/>
                </a:solidFill>
              </a:rPr>
              <a:t>(receive and incorporate feedback from CIAC)</a:t>
            </a:r>
          </a:p>
          <a:p>
            <a:pPr marL="514350" indent="-514350">
              <a:buFont typeface="+mj-lt"/>
              <a:buAutoNum type="arabicPeriod"/>
            </a:pPr>
            <a:r>
              <a:rPr lang="en-US" sz="2600" dirty="0"/>
              <a:t>CIAC provides written comments on the proposed CIP and impact fees at least five business days before CIP and impact fee adoption hearing.</a:t>
            </a:r>
          </a:p>
          <a:p>
            <a:pPr marL="514350" indent="-514350">
              <a:buFont typeface="+mj-lt"/>
              <a:buAutoNum type="arabicPeriod"/>
            </a:pPr>
            <a:r>
              <a:rPr lang="en-US" sz="2600" dirty="0"/>
              <a:t>Planning and Zoning Commission Hearing CIP and Impact Fee Adoption Hearing</a:t>
            </a:r>
          </a:p>
          <a:p>
            <a:pPr marL="514350" indent="-514350">
              <a:buFont typeface="+mj-lt"/>
              <a:buAutoNum type="arabicPeriod"/>
            </a:pPr>
            <a:r>
              <a:rPr lang="en-US" sz="2600" dirty="0"/>
              <a:t>CIP and Impact Fee Ordinance for adoption at Village Council Hearing. Requires first and second reading at two meetings.</a:t>
            </a:r>
          </a:p>
          <a:p>
            <a:pPr marL="914400" lvl="1" indent="-457200">
              <a:buFontTx/>
              <a:buAutoNum type="arabicPeriod"/>
            </a:pPr>
            <a:endParaRPr lang="en-US" sz="2200" dirty="0"/>
          </a:p>
        </p:txBody>
      </p:sp>
      <p:sp>
        <p:nvSpPr>
          <p:cNvPr id="188421" name="Rectangle 5"/>
          <p:cNvSpPr>
            <a:spLocks noChangeArrowheads="1"/>
          </p:cNvSpPr>
          <p:nvPr/>
        </p:nvSpPr>
        <p:spPr bwMode="auto">
          <a:xfrm>
            <a:off x="685800" y="3200400"/>
            <a:ext cx="7772400" cy="990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3"/>
            </a:pPr>
            <a:endParaRPr lang="en-US" sz="3200" dirty="0">
              <a:solidFill>
                <a:schemeClr val="tx1"/>
              </a:solidFill>
            </a:endParaRPr>
          </a:p>
        </p:txBody>
      </p:sp>
      <p:sp>
        <p:nvSpPr>
          <p:cNvPr id="188422" name="Rectangle 6"/>
          <p:cNvSpPr>
            <a:spLocks noChangeArrowheads="1"/>
          </p:cNvSpPr>
          <p:nvPr/>
        </p:nvSpPr>
        <p:spPr bwMode="auto">
          <a:xfrm>
            <a:off x="685800" y="4114800"/>
            <a:ext cx="7772400" cy="990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4"/>
            </a:pPr>
            <a:endParaRPr lang="en-US" sz="3200" dirty="0">
              <a:solidFill>
                <a:schemeClr val="tx1"/>
              </a:solidFill>
            </a:endParaRPr>
          </a:p>
        </p:txBody>
      </p:sp>
      <p:sp>
        <p:nvSpPr>
          <p:cNvPr id="188423" name="Rectangle 7"/>
          <p:cNvSpPr>
            <a:spLocks noChangeArrowheads="1"/>
          </p:cNvSpPr>
          <p:nvPr/>
        </p:nvSpPr>
        <p:spPr bwMode="auto">
          <a:xfrm>
            <a:off x="685800" y="5029200"/>
            <a:ext cx="7772400" cy="990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5"/>
            </a:pPr>
            <a:endParaRPr lang="en-US" sz="3200" dirty="0">
              <a:solidFill>
                <a:schemeClr val="tx1"/>
              </a:solidFill>
            </a:endParaRPr>
          </a:p>
        </p:txBody>
      </p:sp>
    </p:spTree>
    <p:extLst>
      <p:ext uri="{BB962C8B-B14F-4D97-AF65-F5344CB8AC3E}">
        <p14:creationId xmlns:p14="http://schemas.microsoft.com/office/powerpoint/2010/main" val="274318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bwMode="auto">
          <a:xfrm>
            <a:off x="152400" y="668547"/>
            <a:ext cx="7772400" cy="609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dirty="0"/>
              <a:t>Advisory Committee Responsibilities</a:t>
            </a:r>
          </a:p>
        </p:txBody>
      </p:sp>
      <p:sp>
        <p:nvSpPr>
          <p:cNvPr id="188419" name="Rectangle 3"/>
          <p:cNvSpPr>
            <a:spLocks noGrp="1" noChangeArrowheads="1"/>
          </p:cNvSpPr>
          <p:nvPr>
            <p:ph type="body" idx="1"/>
          </p:nvPr>
        </p:nvSpPr>
        <p:spPr bwMode="auto">
          <a:xfrm>
            <a:off x="228600" y="1600200"/>
            <a:ext cx="7772400" cy="4114800"/>
          </a:xfrm>
          <a:noFill/>
          <a:ln>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marL="0" indent="0">
              <a:buNone/>
            </a:pPr>
            <a:r>
              <a:rPr lang="en-US" dirty="0"/>
              <a:t>The advisory committee serves in an advisory capacity and shall:</a:t>
            </a:r>
          </a:p>
          <a:p>
            <a:pPr marL="514350" indent="-514350">
              <a:buFont typeface="+mj-lt"/>
              <a:buAutoNum type="arabicPeriod"/>
            </a:pPr>
            <a:r>
              <a:rPr lang="en-US" dirty="0"/>
              <a:t>advise and assist the municipality or county in adopting land use assumptions;</a:t>
            </a:r>
          </a:p>
          <a:p>
            <a:pPr marL="514350" indent="-514350">
              <a:buFont typeface="+mj-lt"/>
              <a:buAutoNum type="arabicPeriod"/>
            </a:pPr>
            <a:r>
              <a:rPr lang="en-US" dirty="0"/>
              <a:t>review the capital improvements plan and file written comments;</a:t>
            </a:r>
          </a:p>
          <a:p>
            <a:pPr marL="514350" indent="-514350">
              <a:buFont typeface="+mj-lt"/>
              <a:buAutoNum type="arabicPeriod"/>
            </a:pPr>
            <a:r>
              <a:rPr lang="en-US" dirty="0"/>
              <a:t>monitor and evaluate implementation of the capital improvements plan;</a:t>
            </a:r>
          </a:p>
          <a:p>
            <a:pPr marL="514350" indent="-514350">
              <a:buFont typeface="+mj-lt"/>
              <a:buAutoNum type="arabicPeriod"/>
            </a:pPr>
            <a:r>
              <a:rPr lang="en-US" dirty="0"/>
              <a:t>file annual reports with respect to the progress of the capital improvements plan and report to the municipality or county any perceived inequities in implementing the plan or imposing the impact fee; and</a:t>
            </a:r>
          </a:p>
          <a:p>
            <a:pPr marL="514350" indent="-514350">
              <a:buFont typeface="+mj-lt"/>
              <a:buAutoNum type="arabicPeriod"/>
            </a:pPr>
            <a:r>
              <a:rPr lang="en-US" dirty="0"/>
              <a:t>advise the municipality or county of the need to update or revise the land use assumptions, capital improvements plan and impact fee.</a:t>
            </a:r>
          </a:p>
        </p:txBody>
      </p:sp>
      <p:sp>
        <p:nvSpPr>
          <p:cNvPr id="188420" name="Rectangle 4"/>
          <p:cNvSpPr>
            <a:spLocks noChangeArrowheads="1"/>
          </p:cNvSpPr>
          <p:nvPr/>
        </p:nvSpPr>
        <p:spPr bwMode="auto">
          <a:xfrm>
            <a:off x="685800" y="2667000"/>
            <a:ext cx="7772400" cy="609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2"/>
            </a:pPr>
            <a:endParaRPr lang="en-US" sz="3200" dirty="0">
              <a:solidFill>
                <a:schemeClr val="tx1"/>
              </a:solidFill>
            </a:endParaRPr>
          </a:p>
        </p:txBody>
      </p:sp>
      <p:sp>
        <p:nvSpPr>
          <p:cNvPr id="188421" name="Rectangle 5"/>
          <p:cNvSpPr>
            <a:spLocks noChangeArrowheads="1"/>
          </p:cNvSpPr>
          <p:nvPr/>
        </p:nvSpPr>
        <p:spPr bwMode="auto">
          <a:xfrm>
            <a:off x="685800" y="3200400"/>
            <a:ext cx="7772400" cy="990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3"/>
            </a:pPr>
            <a:endParaRPr lang="en-US" sz="3200" dirty="0">
              <a:solidFill>
                <a:schemeClr val="tx1"/>
              </a:solidFill>
            </a:endParaRPr>
          </a:p>
        </p:txBody>
      </p:sp>
      <p:sp>
        <p:nvSpPr>
          <p:cNvPr id="188422" name="Rectangle 6"/>
          <p:cNvSpPr>
            <a:spLocks noChangeArrowheads="1"/>
          </p:cNvSpPr>
          <p:nvPr/>
        </p:nvSpPr>
        <p:spPr bwMode="auto">
          <a:xfrm>
            <a:off x="685800" y="4114800"/>
            <a:ext cx="7772400" cy="990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4"/>
            </a:pPr>
            <a:endParaRPr lang="en-US" sz="3200" dirty="0">
              <a:solidFill>
                <a:schemeClr val="tx1"/>
              </a:solidFill>
            </a:endParaRPr>
          </a:p>
        </p:txBody>
      </p:sp>
      <p:sp>
        <p:nvSpPr>
          <p:cNvPr id="188423" name="Rectangle 7"/>
          <p:cNvSpPr>
            <a:spLocks noChangeArrowheads="1"/>
          </p:cNvSpPr>
          <p:nvPr/>
        </p:nvSpPr>
        <p:spPr bwMode="auto">
          <a:xfrm>
            <a:off x="685800" y="5029200"/>
            <a:ext cx="7772400" cy="990600"/>
          </a:xfrm>
          <a:prstGeom prst="rect">
            <a:avLst/>
          </a:prstGeom>
          <a:noFill/>
          <a:ln w="9525">
            <a:noFill/>
            <a:miter lim="800000"/>
            <a:headEnd/>
            <a:tailEnd/>
          </a:ln>
        </p:spPr>
        <p:txBody>
          <a:bodyPr lIns="91429" tIns="45714" rIns="91429" bIns="45714"/>
          <a:lstStyle/>
          <a:p>
            <a:pPr marL="609600" indent="-609600" eaLnBrk="1" hangingPunct="1">
              <a:lnSpc>
                <a:spcPct val="90000"/>
              </a:lnSpc>
              <a:spcBef>
                <a:spcPct val="20000"/>
              </a:spcBef>
              <a:buClrTx/>
              <a:buFont typeface="Wingdings" pitchFamily="2" charset="2"/>
              <a:buAutoNum type="arabicPeriod" startAt="5"/>
            </a:pPr>
            <a:endParaRPr lang="en-US" sz="3200" dirty="0">
              <a:solidFill>
                <a:schemeClr val="tx1"/>
              </a:solidFill>
            </a:endParaRPr>
          </a:p>
        </p:txBody>
      </p:sp>
    </p:spTree>
    <p:extLst>
      <p:ext uri="{BB962C8B-B14F-4D97-AF65-F5344CB8AC3E}">
        <p14:creationId xmlns:p14="http://schemas.microsoft.com/office/powerpoint/2010/main" val="249796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bwMode="auto">
          <a:xfrm>
            <a:off x="180753" y="711643"/>
            <a:ext cx="8963247" cy="80168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dirty="0"/>
              <a:t>Draft Land Use Assumptions</a:t>
            </a:r>
          </a:p>
        </p:txBody>
      </p:sp>
      <p:pic>
        <p:nvPicPr>
          <p:cNvPr id="3" name="Picture 2">
            <a:extLst>
              <a:ext uri="{FF2B5EF4-FFF2-40B4-BE49-F238E27FC236}">
                <a16:creationId xmlns:a16="http://schemas.microsoft.com/office/drawing/2014/main" id="{196A27E8-891E-4B0F-A93B-E033A9695109}"/>
              </a:ext>
            </a:extLst>
          </p:cNvPr>
          <p:cNvPicPr>
            <a:picLocks noChangeAspect="1"/>
          </p:cNvPicPr>
          <p:nvPr/>
        </p:nvPicPr>
        <p:blipFill>
          <a:blip r:embed="rId3">
            <a:grayscl/>
          </a:blip>
          <a:stretch>
            <a:fillRect/>
          </a:stretch>
        </p:blipFill>
        <p:spPr>
          <a:xfrm>
            <a:off x="1858097" y="1513331"/>
            <a:ext cx="5427805" cy="4998266"/>
          </a:xfrm>
          <a:prstGeom prst="rect">
            <a:avLst/>
          </a:prstGeom>
        </p:spPr>
      </p:pic>
    </p:spTree>
    <p:extLst>
      <p:ext uri="{BB962C8B-B14F-4D97-AF65-F5344CB8AC3E}">
        <p14:creationId xmlns:p14="http://schemas.microsoft.com/office/powerpoint/2010/main" val="3300951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9C30DEAA5734DB91A9B1AB1B0753E" ma:contentTypeVersion="2" ma:contentTypeDescription="Create a new document." ma:contentTypeScope="" ma:versionID="7acda0cbb1140335e88047e77c0650de">
  <xsd:schema xmlns:xsd="http://www.w3.org/2001/XMLSchema" xmlns:xs="http://www.w3.org/2001/XMLSchema" xmlns:p="http://schemas.microsoft.com/office/2006/metadata/properties" xmlns:ns2="58db8232-b807-46f0-a0ea-b4732d165cb9" targetNamespace="http://schemas.microsoft.com/office/2006/metadata/properties" ma:root="true" ma:fieldsID="7f1047b22465f75614f42eb055784608" ns2:_="">
    <xsd:import namespace="58db8232-b807-46f0-a0ea-b4732d165cb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b8232-b807-46f0-a0ea-b4732d165c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75EB39-E46A-45CE-B84A-140E89A36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db8232-b807-46f0-a0ea-b4732d165c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6A3450-A332-4BE4-908C-58ABD026DC54}">
  <ds:schemaRefs>
    <ds:schemaRef ds:uri="http://schemas.microsoft.com/sharepoint/v3/contenttype/forms"/>
  </ds:schemaRefs>
</ds:datastoreItem>
</file>

<file path=customXml/itemProps3.xml><?xml version="1.0" encoding="utf-8"?>
<ds:datastoreItem xmlns:ds="http://schemas.openxmlformats.org/officeDocument/2006/customXml" ds:itemID="{1BE8DDD4-F8ED-455D-8872-2900DE9D3564}">
  <ds:schemaRefs>
    <ds:schemaRef ds:uri="http://purl.org/dc/dcmitype/"/>
    <ds:schemaRef ds:uri="58db8232-b807-46f0-a0ea-b4732d165cb9"/>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1332</TotalTime>
  <Words>679</Words>
  <Application>Microsoft Office PowerPoint</Application>
  <PresentationFormat>On-screen Show (4:3)</PresentationFormat>
  <Paragraphs>77</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     Presentation Overview</vt:lpstr>
      <vt:lpstr>What are impact fees?</vt:lpstr>
      <vt:lpstr>       Why consider impact fees?</vt:lpstr>
      <vt:lpstr>      What are land use assumptions?</vt:lpstr>
      <vt:lpstr>Impact Fees – Basic Methodology</vt:lpstr>
      <vt:lpstr>Impact Fee Project Process</vt:lpstr>
      <vt:lpstr>Advisory Committee Responsibilities</vt:lpstr>
      <vt:lpstr>Draft Land Use Assumptions</vt:lpstr>
      <vt:lpstr>Draft Land Use Assumptions</vt:lpstr>
      <vt:lpstr>Next Steps /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Use Assumptions</dc:title>
  <dc:creator>Carlos Villarreal</dc:creator>
  <cp:keywords>Impact Fees</cp:keywords>
  <cp:lastModifiedBy>Patrick Nicholson</cp:lastModifiedBy>
  <cp:revision>108</cp:revision>
  <cp:lastPrinted>2018-05-23T19:46:25Z</cp:lastPrinted>
  <dcterms:created xsi:type="dcterms:W3CDTF">2016-08-25T17:30:27Z</dcterms:created>
  <dcterms:modified xsi:type="dcterms:W3CDTF">2020-12-10T21:19:33Z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0x0101004A19C30DEAA5734DB91A9B1AB1B0753E</vt:lpwstr>
  </property>
</Properties>
</file>